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2"/>
  </p:notesMasterIdLst>
  <p:sldIdLst>
    <p:sldId id="256" r:id="rId2"/>
    <p:sldId id="390" r:id="rId3"/>
    <p:sldId id="423" r:id="rId4"/>
    <p:sldId id="391" r:id="rId5"/>
    <p:sldId id="392" r:id="rId6"/>
    <p:sldId id="393" r:id="rId7"/>
    <p:sldId id="395" r:id="rId8"/>
    <p:sldId id="417" r:id="rId9"/>
    <p:sldId id="430" r:id="rId10"/>
    <p:sldId id="431" r:id="rId11"/>
    <p:sldId id="399" r:id="rId12"/>
    <p:sldId id="418" r:id="rId13"/>
    <p:sldId id="401" r:id="rId14"/>
    <p:sldId id="394" r:id="rId15"/>
    <p:sldId id="409" r:id="rId16"/>
    <p:sldId id="396" r:id="rId17"/>
    <p:sldId id="404" r:id="rId18"/>
    <p:sldId id="420" r:id="rId19"/>
    <p:sldId id="424" r:id="rId20"/>
    <p:sldId id="425" r:id="rId21"/>
    <p:sldId id="426" r:id="rId22"/>
    <p:sldId id="427" r:id="rId23"/>
    <p:sldId id="428" r:id="rId24"/>
    <p:sldId id="429" r:id="rId25"/>
    <p:sldId id="421" r:id="rId26"/>
    <p:sldId id="405" r:id="rId27"/>
    <p:sldId id="406" r:id="rId28"/>
    <p:sldId id="402" r:id="rId29"/>
    <p:sldId id="422" r:id="rId30"/>
    <p:sldId id="40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7"/>
    <p:restoredTop sz="72828"/>
  </p:normalViewPr>
  <p:slideViewPr>
    <p:cSldViewPr snapToGrid="0" snapToObjects="1">
      <p:cViewPr varScale="1">
        <p:scale>
          <a:sx n="119" d="100"/>
          <a:sy n="119" d="100"/>
        </p:scale>
        <p:origin x="4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2022/6/28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Today I‘m going to talk about Tensor based Visual Analytics for Multidimensional Time-series data</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0</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In the same manner, we can also select the spatial points of interest as shown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After the selection of T’ temporal points of interest from all T points, we extract X’, the portion of log data, corresponding to the selected temporal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Then, we follow a process similar to the time selection, and select the spatial points of interest S’ plot in a 2D space (S domain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9</a:t>
            </a:fld>
            <a:endParaRPr kumimoji="1" lang="ja-JP" altLang="en-US"/>
          </a:p>
        </p:txBody>
      </p:sp>
    </p:spTree>
    <p:extLst>
      <p:ext uri="{BB962C8B-B14F-4D97-AF65-F5344CB8AC3E}">
        <p14:creationId xmlns:p14="http://schemas.microsoft.com/office/powerpoint/2010/main" val="972190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our visual analytics system implements aforementioned workflow.</a:t>
            </a:r>
          </a:p>
          <a:p>
            <a:r>
              <a:rPr kumimoji="1" lang="en-US" altLang="ja-JP" dirty="0"/>
              <a:t>This grouped bar chart shows averaged temperatures for each cluster and each variable.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10</a:t>
            </a:fld>
            <a:endParaRPr kumimoji="1" lang="ja-JP" altLang="en-US"/>
          </a:p>
        </p:txBody>
      </p:sp>
    </p:spTree>
    <p:extLst>
      <p:ext uri="{BB962C8B-B14F-4D97-AF65-F5344CB8AC3E}">
        <p14:creationId xmlns:p14="http://schemas.microsoft.com/office/powerpoint/2010/main" val="277957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demo movie. User can select clusters while checking its plotting results in the T or S mode space, interactively like this.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11</a:t>
            </a:fld>
            <a:endParaRPr kumimoji="1" lang="ja-JP" altLang="en-US"/>
          </a:p>
        </p:txBody>
      </p:sp>
    </p:spTree>
    <p:extLst>
      <p:ext uri="{BB962C8B-B14F-4D97-AF65-F5344CB8AC3E}">
        <p14:creationId xmlns:p14="http://schemas.microsoft.com/office/powerpoint/2010/main" val="358563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example of the temporal and spatial point selection.</a:t>
            </a:r>
          </a:p>
          <a:p>
            <a:endParaRPr kumimoji="1" lang="en-US" altLang="ja-JP" dirty="0"/>
          </a:p>
          <a:p>
            <a:r>
              <a:rPr kumimoji="1" lang="en-US" altLang="ja-JP" dirty="0"/>
              <a:t>The upper scatterplot is the DR result of the log data for the time selection.</a:t>
            </a:r>
          </a:p>
          <a:p>
            <a:r>
              <a:rPr kumimoji="1" lang="en-US" altLang="ja-JP" dirty="0"/>
              <a:t>Each point represent one day.</a:t>
            </a:r>
          </a:p>
          <a:p>
            <a:r>
              <a:rPr kumimoji="1" lang="en-US" altLang="ja-JP" dirty="0"/>
              <a:t>The points placed close means the behavior of HPC system on each day are similar.</a:t>
            </a:r>
          </a:p>
          <a:p>
            <a:endParaRPr kumimoji="1" lang="en-US" altLang="ja-JP" dirty="0"/>
          </a:p>
          <a:p>
            <a:r>
              <a:rPr kumimoji="1" lang="en-US" altLang="ja-JP" dirty="0"/>
              <a:t>(CLICK)</a:t>
            </a:r>
          </a:p>
          <a:p>
            <a:r>
              <a:rPr kumimoji="1" lang="en-US" altLang="ja-JP" dirty="0"/>
              <a:t>The below scatterplot is the result of plotting selected temporal points (cluster 1) with further dimensionality reduction.</a:t>
            </a:r>
            <a:br>
              <a:rPr kumimoji="1" lang="en-US" altLang="ja-JP" dirty="0"/>
            </a:br>
            <a:r>
              <a:rPr kumimoji="1" lang="en-US" altLang="ja-JP" dirty="0"/>
              <a:t>(CLICK)</a:t>
            </a:r>
          </a:p>
          <a:p>
            <a:r>
              <a:rPr kumimoji="1" lang="en-US" altLang="ja-JP" dirty="0"/>
              <a:t>If we select the lower-right point cluster shown with orange color in this plot, we can see that these points within the cluster are the racks located at the right region of the spatial domain.</a:t>
            </a:r>
          </a:p>
          <a:p>
            <a:r>
              <a:rPr kumimoji="1" lang="en-US" altLang="ja-JP" dirty="0"/>
              <a:t>When we confirmed this results with the engineers in the system operational division, they commented that this could be due to the logical connection structure of each rack and the job scheduling system.</a:t>
            </a:r>
          </a:p>
          <a:p>
            <a:endParaRPr kumimoji="1" lang="en-US" altLang="ja-JP" dirty="0"/>
          </a:p>
          <a:p>
            <a:r>
              <a:rPr kumimoji="1" lang="en-US" altLang="ja-JP" dirty="0"/>
              <a:t>(CLICK)</a:t>
            </a:r>
          </a:p>
          <a:p>
            <a:r>
              <a:rPr kumimoji="1" lang="en" altLang="ja-JP" dirty="0"/>
              <a:t>In addition, the cluster 1 just coincided with the Gordon Bell Challenge period, and since we did not see this characteristic rack placement patterns when we selected the other clusters, we believe that the jobs executed during this period resulted in the characteristic job placement.</a:t>
            </a:r>
          </a:p>
          <a:p>
            <a:endParaRPr kumimoji="1" lang="en" altLang="ja-JP" dirty="0"/>
          </a:p>
          <a:p>
            <a:r>
              <a:rPr kumimoji="1" lang="en" altLang="ja-JP" dirty="0"/>
              <a:t>These results confirm the effectiveness of our proposed system.</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12</a:t>
            </a:fld>
            <a:endParaRPr kumimoji="1" lang="ja-JP" altLang="en-US"/>
          </a:p>
        </p:txBody>
      </p:sp>
    </p:spTree>
    <p:extLst>
      <p:ext uri="{BB962C8B-B14F-4D97-AF65-F5344CB8AC3E}">
        <p14:creationId xmlns:p14="http://schemas.microsoft.com/office/powerpoint/2010/main" val="404056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 second example is the analysis of weather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Japan is a disaster-prone country, and most of the local government offices have been monitoring critical areas such as rivers. The RIKEN research team related to the meteorological science has been conducting research on the prediction using supercomputers for disaster prevention and mitigation from sudden and unexpected torrential rain since the flood accident occurred in Toga river in Kobe 2008.</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13</a:t>
            </a:fld>
            <a:endParaRPr kumimoji="1" lang="ja-JP" altLang="en-US"/>
          </a:p>
        </p:txBody>
      </p:sp>
    </p:spTree>
    <p:extLst>
      <p:ext uri="{BB962C8B-B14F-4D97-AF65-F5344CB8AC3E}">
        <p14:creationId xmlns:p14="http://schemas.microsoft.com/office/powerpoint/2010/main" val="2204176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project, we target on the weather ensemble simulation data.</a:t>
            </a:r>
          </a:p>
          <a:p>
            <a:endParaRPr kumimoji="1" lang="en-US" altLang="ja-JP" dirty="0"/>
          </a:p>
          <a:p>
            <a:r>
              <a:rPr kumimoji="1" lang="en-US" altLang="ja-JP" dirty="0"/>
              <a:t>Weather ensemble simulation is a numerical simulation technique which can reproduce future atmospheric conditions by running multiple weather simulations with different initial conditions,</a:t>
            </a:r>
          </a:p>
          <a:p>
            <a:r>
              <a:rPr kumimoji="1" lang="en-US" altLang="ja-JP" dirty="0"/>
              <a:t>and is used for the probabilistic forecasts that account for uncertainties in weather models.</a:t>
            </a:r>
          </a:p>
          <a:p>
            <a:endParaRPr kumimoji="1" lang="en-US" altLang="ja-JP" dirty="0"/>
          </a:p>
          <a:p>
            <a:r>
              <a:rPr kumimoji="1" lang="en" altLang="ja-JP" dirty="0"/>
              <a:t>The HPC-based ensemble simulations, with combined data assimilation, have generated large time-varying, multivariate, and multivalued outputs posing a particular challenge to the visualization and analysis tasks. In such simulation, in addition to the traditional tasks of investigating the spatiotemporal behavior between the ensemble members, it also becomes highly important to understand how the ensemble members evolves over the time in comparison to the ground truth data. </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3317848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 generated from the ensemble simulations can be assumed as 4th order tensor data.</a:t>
            </a:r>
          </a:p>
          <a:p>
            <a:endParaRPr kumimoji="1" lang="en-US" altLang="ja-JP" dirty="0"/>
          </a:p>
          <a:p>
            <a:r>
              <a:rPr kumimoji="1" lang="en-US" altLang="ja-JP" dirty="0"/>
              <a:t>(CLICK)</a:t>
            </a:r>
          </a:p>
          <a:p>
            <a:r>
              <a:rPr kumimoji="1" lang="en-US" altLang="ja-JP" dirty="0"/>
              <a:t>The weather ensemble data is represented as a set of ensemble members M.</a:t>
            </a:r>
          </a:p>
          <a:p>
            <a:r>
              <a:rPr kumimoji="1" lang="en-US" altLang="ja-JP" dirty="0"/>
              <a:t>(CLICK)</a:t>
            </a:r>
          </a:p>
          <a:p>
            <a:r>
              <a:rPr kumimoji="1" lang="en-US" altLang="ja-JP" dirty="0"/>
              <a:t>Each ensemble member has field, times and variables defined on each grid point, and can be assumed as 3rd order tensor data.</a:t>
            </a:r>
          </a:p>
          <a:p>
            <a:r>
              <a:rPr kumimoji="1" lang="en-US" altLang="ja-JP" dirty="0"/>
              <a:t>(CLICK)</a:t>
            </a:r>
          </a:p>
          <a:p>
            <a:r>
              <a:rPr kumimoji="1" lang="en-US" altLang="ja-JP" dirty="0"/>
              <a:t>Therefore, the weather ensemble data is a set of 3rd order tensor data, that is, 4th order tensor data.</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1307705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overview of our visual analytics tool for interactive exploration of ensemble members and ground truth data.</a:t>
            </a:r>
          </a:p>
          <a:p>
            <a:r>
              <a:rPr kumimoji="1" lang="en-US" altLang="ja-JP" dirty="0"/>
              <a:t>This system is composed of (CLICK) dimensionality reduction plot view to show the </a:t>
            </a:r>
            <a:r>
              <a:rPr kumimoji="1" lang="en-US" altLang="ja-JP" dirty="0" err="1"/>
              <a:t>spatio</a:t>
            </a:r>
            <a:r>
              <a:rPr kumimoji="1" lang="en-US" altLang="ja-JP" dirty="0"/>
              <a:t>-temporal behavior of the ensemble members and ground truth data, (CLICK) timeline heatmap view to show the similarity between members and ground truth along the time domain axis, (CLICK) cross-sectional plot view to show and compare the spatial distributions of the variable for the selected member and the ground truth, (CLICK) probabilistic </a:t>
            </a:r>
            <a:r>
              <a:rPr kumimoji="1" lang="en-US" altLang="ja-JP" dirty="0" err="1"/>
              <a:t>isosurface</a:t>
            </a:r>
            <a:r>
              <a:rPr kumimoji="1" lang="en-US" altLang="ja-JP" dirty="0"/>
              <a:t> plot view to show the uncertainty distributions of ensemble members.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3051140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a:t>
            </a:r>
            <a:r>
              <a:rPr kumimoji="1" lang="ja-JP" altLang="en-US"/>
              <a:t> </a:t>
            </a:r>
            <a:r>
              <a:rPr kumimoji="1" lang="en-US" altLang="ja-JP" dirty="0"/>
              <a:t>the overview of the system workflow. The workflow is composed of slicing, unfolding and dimensionality reduction.</a:t>
            </a:r>
          </a:p>
          <a:p>
            <a:r>
              <a:rPr kumimoji="1" lang="en-US" altLang="ja-JP" dirty="0"/>
              <a:t>In this system, first, we generate the 3</a:t>
            </a:r>
            <a:r>
              <a:rPr kumimoji="1" lang="en-US" altLang="ja-JP" baseline="30000" dirty="0"/>
              <a:t>rd</a:t>
            </a:r>
            <a:r>
              <a:rPr kumimoji="1" lang="en-US" altLang="ja-JP" dirty="0"/>
              <a:t> order tensor by slicing with the specified vi from the input 4</a:t>
            </a:r>
            <a:r>
              <a:rPr kumimoji="1" lang="en-US" altLang="ja-JP" baseline="30000" dirty="0"/>
              <a:t>th</a:t>
            </a:r>
            <a:r>
              <a:rPr kumimoji="1" lang="en-US" altLang="ja-JP" dirty="0"/>
              <a:t> order tensor.</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3032952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the 3</a:t>
            </a:r>
            <a:r>
              <a:rPr kumimoji="1" lang="en-US" altLang="ja-JP" baseline="30000" dirty="0"/>
              <a:t>rd</a:t>
            </a:r>
            <a:r>
              <a:rPr kumimoji="1" lang="en-US" altLang="ja-JP" dirty="0"/>
              <a:t> order tensor obtained by slicing with vi is unfolded along F, and converted to the matrix X.</a:t>
            </a:r>
          </a:p>
          <a:p>
            <a:r>
              <a:rPr kumimoji="1" lang="en" altLang="ja-JP" dirty="0"/>
              <a:t>This matrix X consists of time-varying volume data arranged by ensemble member.</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108828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Our research group is now working on several visualization issues in collaboration with researchers at RIKEN in Kobe.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In this collaboration, we are currently working on several projects with a particular focus on multidimensional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Analysis of multidimensional time series data is one of the most important and attracting topics in the study of various phenomena occurring in the real world.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For example, in systems such as supercomputers, various values are measured using sensors, and these dataset are stored in a database as time series log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In addition, as you known, supercomputers are used to run numerical simulations of various phenomena and output a large amount of resulting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These data are analyzed using various visualization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私の研究グループでは、神戸にある理化学研究所の研究者と協力をして、いくつかの可視化技術に関係する課題に取り組んでいます。</a:t>
            </a:r>
            <a:br>
              <a:rPr kumimoji="1" lang="en-US" altLang="ja-JP" sz="1200" kern="1200" dirty="0">
                <a:solidFill>
                  <a:schemeClr val="tx1"/>
                </a:solidFill>
                <a:effectLst/>
                <a:latin typeface="+mn-lt"/>
                <a:ea typeface="+mn-ea"/>
                <a:cs typeface="+mn-cs"/>
              </a:rPr>
            </a:br>
            <a:r>
              <a:rPr kumimoji="1" lang="ja-JP" altLang="en-US" sz="1200" kern="1200">
                <a:solidFill>
                  <a:schemeClr val="tx1"/>
                </a:solidFill>
                <a:effectLst/>
                <a:latin typeface="+mn-lt"/>
                <a:ea typeface="+mn-ea"/>
                <a:cs typeface="+mn-cs"/>
              </a:rPr>
              <a:t>そして、現在、特に多次元時系列データに注目したいくつかのプロジェクトを進めています。</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多次元時系列データの解析は、実世界で起こる様々な現象を研究する上で重要なテーマの一つである。</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例えば、スパコンなどのシステムでは、センサーをつかってさまざまな数値が計測されており、それらのデータは時系列ログデータとして、データベースに蓄積されています。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また、スパコンを使ってさまざまな現象を対象にした数値シミュレーションが実行され、大量の結果データが出力されます。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これらのデータに対してさまざまな可視化技術を使って解析しています。</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4231398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Then, dimensionality reduction is applied to the matrix X to generate the matrix X’ which is a set of 2D vector F‘, by using MDS.</a:t>
            </a:r>
          </a:p>
          <a:p>
            <a:r>
              <a:rPr kumimoji="1" lang="en-US" altLang="ja-JP" dirty="0"/>
              <a:t>In our current system, we use projected field similarity to evaluate the distance between members.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3050306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And then, the </a:t>
            </a:r>
            <a:r>
              <a:rPr kumimoji="1" lang="en-US" altLang="ja-JP" dirty="0" err="1"/>
              <a:t>dimensioality</a:t>
            </a:r>
            <a:r>
              <a:rPr kumimoji="1" lang="en-US" altLang="ja-JP" dirty="0"/>
              <a:t> reduced data X’ is visualized every member as a connected scatterplot, like this.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3283110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facilitate quantitative analysis along the time domain, the matrix X’ is also visualized in the form timeline heatmap. The colors of the heatmap mean the similarity between the member and the ground truth data.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2545598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time of interest can be specified from the result of the timeline heatmap. By using the time t, the data is sliced.</a:t>
            </a:r>
          </a:p>
          <a:p>
            <a:r>
              <a:rPr kumimoji="1" lang="en-US" altLang="ja-JP" dirty="0"/>
              <a:t>As shown in this figure, members are sequentially sliced along the field and member axes, and the </a:t>
            </a:r>
            <a:r>
              <a:rPr kumimoji="1" lang="en-US" altLang="ja-JP" dirty="0" err="1"/>
              <a:t>isosurfaces</a:t>
            </a:r>
            <a:r>
              <a:rPr kumimoji="1" lang="en-US" altLang="ja-JP" dirty="0"/>
              <a:t> extracted from each of the members are used to calculate the statistical distribution by using the probabilistic marching cubes.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258655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the certainty of the ensemble members is evaluated based on the distance between the </a:t>
            </a:r>
            <a:r>
              <a:rPr kumimoji="1" lang="en-US" altLang="ja-JP" dirty="0" err="1"/>
              <a:t>isosurface</a:t>
            </a:r>
            <a:r>
              <a:rPr kumimoji="1" lang="en-US" altLang="ja-JP" dirty="0"/>
              <a:t> extracted from the ground truth data and the averaged </a:t>
            </a:r>
            <a:r>
              <a:rPr kumimoji="1" lang="en-US" altLang="ja-JP" dirty="0" err="1"/>
              <a:t>isosurface</a:t>
            </a:r>
            <a:r>
              <a:rPr kumimoji="1" lang="en-US" altLang="ja-JP" dirty="0"/>
              <a:t>.</a:t>
            </a:r>
          </a:p>
          <a:p>
            <a:r>
              <a:rPr kumimoji="1" lang="en-US" altLang="ja-JP" dirty="0"/>
              <a:t>And then the colors based on the certainty are mapped to the averaged </a:t>
            </a:r>
            <a:r>
              <a:rPr kumimoji="1" lang="en-US" altLang="ja-JP" dirty="0" err="1"/>
              <a:t>isosurface</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087033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a demo movie of our proposed analytics system. User can select the time of interest  while checking the DR plot view and the timeline heatmap view, and observed the spatial distributions of the variable and the certainty of the members in the cross-sectional view and probabilistic </a:t>
            </a:r>
            <a:r>
              <a:rPr kumimoji="1" lang="en-US" altLang="ja-JP" dirty="0" err="1"/>
              <a:t>isosurface</a:t>
            </a:r>
            <a:r>
              <a:rPr kumimoji="1" lang="en-US" altLang="ja-JP" dirty="0"/>
              <a:t> view,  interactively.</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3480754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analytics case study for the variable QR (mixture ratio of rainwater).</a:t>
            </a:r>
          </a:p>
          <a:p>
            <a:r>
              <a:rPr kumimoji="1" lang="en-US" altLang="ja-JP" dirty="0"/>
              <a:t>The ensemble data used in this study is composed of 20 ensemble members with 60 timesteps, and each member has the resolution of 301x301x50.</a:t>
            </a:r>
          </a:p>
          <a:p>
            <a:endParaRPr kumimoji="1" lang="en-US" altLang="ja-JP" dirty="0"/>
          </a:p>
          <a:p>
            <a:r>
              <a:rPr kumimoji="1" lang="en-US" altLang="ja-JP" dirty="0"/>
              <a:t>The left figure shows the time evolutions of the ensemble members on the dimensionality reduction plot view.</a:t>
            </a:r>
          </a:p>
          <a:p>
            <a:r>
              <a:rPr kumimoji="1" lang="en-US" altLang="ja-JP" dirty="0"/>
              <a:t>And the right figure shows the similarity between each of the ensemble members in comparison to the ground truth data on the timeline heatmap plot view.</a:t>
            </a:r>
          </a:p>
          <a:p>
            <a:r>
              <a:rPr kumimoji="1" lang="en-US" altLang="ja-JP" dirty="0"/>
              <a:t>In this plot, blue color indicates that the distance of the ensemble member is close to the ground truth data, that is, the similarity is high, and red color that the distance of the ensemble members is far from the ground truth data.</a:t>
            </a:r>
          </a:p>
          <a:p>
            <a:endParaRPr kumimoji="1" lang="en-US" altLang="ja-JP" dirty="0"/>
          </a:p>
          <a:p>
            <a:r>
              <a:rPr kumimoji="1" lang="en-US" altLang="ja-JP" dirty="0"/>
              <a:t>(CLICK)</a:t>
            </a:r>
          </a:p>
          <a:p>
            <a:r>
              <a:rPr kumimoji="1" lang="en-US" altLang="ja-JP" dirty="0"/>
              <a:t>From these figures, we can verify that the similarity between each of members and the ground truth data is high at the beginning of the simulation, and that the similarity decrease as time evolution. This indicates the influence of data assimilation process.</a:t>
            </a:r>
          </a:p>
          <a:p>
            <a:endParaRPr kumimoji="1" lang="en-US" altLang="ja-JP" dirty="0"/>
          </a:p>
          <a:p>
            <a:r>
              <a:rPr kumimoji="1" lang="en-US" altLang="ja-JP" dirty="0"/>
              <a:t>The right figure also shows three red bands at regular intervals.</a:t>
            </a:r>
          </a:p>
          <a:p>
            <a:r>
              <a:rPr kumimoji="1" lang="en-US" altLang="ja-JP" dirty="0"/>
              <a:t>(CLICK)</a:t>
            </a:r>
          </a:p>
          <a:p>
            <a:r>
              <a:rPr kumimoji="1" lang="en" altLang="ja-JP" sz="1200" b="0" i="0" u="none" strike="noStrike" kern="1200" dirty="0">
                <a:solidFill>
                  <a:schemeClr val="tx1"/>
                </a:solidFill>
                <a:effectLst/>
                <a:latin typeface="+mn-lt"/>
                <a:ea typeface="+mn-ea"/>
                <a:cs typeface="+mn-cs"/>
              </a:rPr>
              <a:t>After confirming this with domain expert, this can be explained from the fact that cumulonimbus clouds that bring heavy rainfall have a timeframe from 10 to 15 minutes, from the development to the precipitation onto the ground, so it is natural to consider this influence at every 15 minutes.</a:t>
            </a:r>
          </a:p>
          <a:p>
            <a:endParaRPr kumimoji="1" lang="en" altLang="ja-JP" sz="1200" b="0" i="0" u="none" strike="noStrike" kern="1200" dirty="0">
              <a:solidFill>
                <a:schemeClr val="tx1"/>
              </a:solidFill>
              <a:effectLst/>
              <a:latin typeface="+mn-lt"/>
              <a:ea typeface="+mn-ea"/>
              <a:cs typeface="+mn-cs"/>
            </a:endParaRPr>
          </a:p>
          <a:p>
            <a:r>
              <a:rPr kumimoji="1" lang="en" altLang="ja-JP" dirty="0"/>
              <a:t>It was then suggested that this period of cumulonimbus cloud development affects the error</a:t>
            </a:r>
            <a:r>
              <a:rPr kumimoji="1" lang="en-US" altLang="ja-JP" dirty="0"/>
              <a:t>s</a:t>
            </a:r>
            <a:r>
              <a:rPr kumimoji="1" lang="en" altLang="ja-JP" dirty="0"/>
              <a:t> between the ensemble members and the ground truth data at regular intervals.</a:t>
            </a:r>
          </a:p>
          <a:p>
            <a:endParaRPr kumimoji="1" lang="en" altLang="ja-JP" dirty="0"/>
          </a:p>
          <a:p>
            <a:r>
              <a:rPr kumimoji="1" lang="en" altLang="ja-JP" dirty="0"/>
              <a:t>(CLICK)</a:t>
            </a:r>
          </a:p>
          <a:p>
            <a:r>
              <a:rPr kumimoji="1" lang="en" altLang="ja-JP" dirty="0"/>
              <a:t>Some considerations for the probabilistic </a:t>
            </a:r>
            <a:r>
              <a:rPr kumimoji="1" lang="en" altLang="ja-JP" dirty="0" err="1"/>
              <a:t>isosurface</a:t>
            </a:r>
            <a:r>
              <a:rPr kumimoji="1" lang="en" altLang="ja-JP" dirty="0"/>
              <a:t> plot view are also obtained, but are omitted here for time reasons.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25</a:t>
            </a:fld>
            <a:endParaRPr kumimoji="1" lang="ja-JP" altLang="en-US"/>
          </a:p>
        </p:txBody>
      </p:sp>
    </p:spTree>
    <p:extLst>
      <p:ext uri="{BB962C8B-B14F-4D97-AF65-F5344CB8AC3E}">
        <p14:creationId xmlns:p14="http://schemas.microsoft.com/office/powerpoint/2010/main" val="3467676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an another visual analytics tool based on the parallel coordinates plots to analyze the relationship between the variables.</a:t>
            </a:r>
            <a:br>
              <a:rPr kumimoji="1" lang="en-US" altLang="ja-JP" dirty="0"/>
            </a:br>
            <a:br>
              <a:rPr kumimoji="1" lang="en-US" altLang="ja-JP" dirty="0"/>
            </a:br>
            <a:r>
              <a:rPr kumimoji="1" lang="en-US" altLang="ja-JP" dirty="0"/>
              <a:t>(I will also omit the explanation due to lack of time)</a:t>
            </a:r>
            <a:br>
              <a:rPr kumimoji="1" lang="en-US" altLang="ja-JP" dirty="0"/>
            </a:br>
            <a:br>
              <a:rPr kumimoji="1" lang="en-US" altLang="ja-JP" dirty="0"/>
            </a:br>
            <a:r>
              <a:rPr kumimoji="1" lang="en-US" altLang="ja-JP" dirty="0"/>
              <a:t>This system is composed of four views, angular-based parallel coordinates plot view, angular distribution plot view, binning parallel coordinates plot view, and cross-sectional plot view.</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26</a:t>
            </a:fld>
            <a:endParaRPr kumimoji="1" lang="ja-JP" altLang="en-US"/>
          </a:p>
        </p:txBody>
      </p:sp>
    </p:spTree>
    <p:extLst>
      <p:ext uri="{BB962C8B-B14F-4D97-AF65-F5344CB8AC3E}">
        <p14:creationId xmlns:p14="http://schemas.microsoft.com/office/powerpoint/2010/main" val="177759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overview of the system workflow consists of just slicing.</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27</a:t>
            </a:fld>
            <a:endParaRPr kumimoji="1" lang="ja-JP" altLang="en-US"/>
          </a:p>
        </p:txBody>
      </p:sp>
    </p:spTree>
    <p:extLst>
      <p:ext uri="{BB962C8B-B14F-4D97-AF65-F5344CB8AC3E}">
        <p14:creationId xmlns:p14="http://schemas.microsoft.com/office/powerpoint/2010/main" val="1226098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talk, I introduced visual analytics systems based on tensor data model.</a:t>
            </a:r>
          </a:p>
          <a:p>
            <a:r>
              <a:rPr kumimoji="1" lang="en-US" altLang="ja-JP" dirty="0"/>
              <a:t>In the tensor based visual analytics,</a:t>
            </a:r>
          </a:p>
          <a:p>
            <a:r>
              <a:rPr kumimoji="1" lang="en-US" altLang="ja-JP" dirty="0"/>
              <a:t>Concise workflow can be described by using tensor data models.</a:t>
            </a:r>
          </a:p>
          <a:p>
            <a:r>
              <a:rPr kumimoji="1" lang="en-US" altLang="ja-JP" dirty="0"/>
              <a:t>Data analysis techniques such as dimensionality reduction can be easily applied.</a:t>
            </a:r>
          </a:p>
          <a:p>
            <a:r>
              <a:rPr kumimoji="1" lang="en-US" altLang="ja-JP" dirty="0"/>
              <a:t>The data can be analyzed by combining effective visualization techniques.</a:t>
            </a:r>
          </a:p>
          <a:p>
            <a:r>
              <a:rPr kumimoji="1" lang="en-US" altLang="ja-JP" dirty="0"/>
              <a:t>Further improvement of data interpretability is a future challenge.</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29</a:t>
            </a:fld>
            <a:endParaRPr kumimoji="1" lang="ja-JP" altLang="en-US"/>
          </a:p>
        </p:txBody>
      </p:sp>
    </p:spTree>
    <p:extLst>
      <p:ext uri="{BB962C8B-B14F-4D97-AF65-F5344CB8AC3E}">
        <p14:creationId xmlns:p14="http://schemas.microsoft.com/office/powerpoint/2010/main" val="74487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In our group, we are currently investigating the use of the tensor data models to provide a unified representation and simplification of these analysis workflows for the multidimensional time-series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現在、我々のグループでは、テンソルデータモデルを使って、これらの解析ワークフローの統一的な表現と簡単化を検討しています。</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06884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 tensor data model is one of the models that represent such multidimensional time-series data, and analysis approaches that utilize this data model have been proposed in various data analysis scenarios </a:t>
            </a:r>
            <a:endParaRPr lang="en" altLang="ja-JP" dirty="0"/>
          </a:p>
          <a:p>
            <a:endParaRPr kumimoji="1" lang="en-US" altLang="ja-JP" dirty="0"/>
          </a:p>
          <a:p>
            <a:r>
              <a:rPr kumimoji="1" lang="en-US" altLang="ja-JP" dirty="0"/>
              <a:t>This is an example of third order tensor represented as three dimensional array data. This tensor data is composed of three axes, I1, I2, I3, and the axis of the tensor is also called ’mode’.</a:t>
            </a:r>
          </a:p>
          <a:p>
            <a:endParaRPr kumimoji="1" lang="en-US" altLang="ja-JP" dirty="0"/>
          </a:p>
          <a:p>
            <a:r>
              <a:rPr kumimoji="1" lang="en-US" altLang="ja-JP" dirty="0"/>
              <a:t>(CLICK)</a:t>
            </a:r>
          </a:p>
          <a:p>
            <a:r>
              <a:rPr kumimoji="1" lang="en-US" altLang="ja-JP" dirty="0"/>
              <a:t>For such kind of tensor data, several basic data operations are defined, like slicing and unfolding/folding.</a:t>
            </a:r>
          </a:p>
          <a:p>
            <a:r>
              <a:rPr kumimoji="1" lang="en-US" altLang="ja-JP" dirty="0"/>
              <a:t>Slicing is an operation to extract the sectional plane at the point on a mode. In this case, the plane of I1xI3 is sliced by </a:t>
            </a:r>
            <a:r>
              <a:rPr kumimoji="1" lang="en-US" altLang="ja-JP" dirty="0" err="1"/>
              <a:t>i</a:t>
            </a:r>
            <a:r>
              <a:rPr kumimoji="1" lang="en-US" altLang="ja-JP" dirty="0"/>
              <a:t> on the mode of I2.</a:t>
            </a:r>
          </a:p>
          <a:p>
            <a:r>
              <a:rPr kumimoji="1" lang="en-US" altLang="ja-JP" dirty="0"/>
              <a:t>Unfolding is an operation to reshape tensor to matrix, and it is also called ’</a:t>
            </a:r>
            <a:r>
              <a:rPr kumimoji="1" lang="en-US" altLang="ja-JP" dirty="0" err="1"/>
              <a:t>matrization</a:t>
            </a:r>
            <a:r>
              <a:rPr kumimoji="1" lang="en-US" altLang="ja-JP" dirty="0"/>
              <a:t>’.</a:t>
            </a:r>
          </a:p>
          <a:p>
            <a:r>
              <a:rPr kumimoji="1" lang="en-US" altLang="ja-JP" dirty="0"/>
              <a:t>This shows the unfolding along the mode I3, the tensor x is reshaped to a matrix of I3 rows and I1xI2 columns.</a:t>
            </a:r>
            <a:br>
              <a:rPr kumimoji="1" lang="en-US" altLang="ja-JP" dirty="0"/>
            </a:br>
            <a:r>
              <a:rPr kumimoji="1" lang="en-US" altLang="ja-JP" dirty="0"/>
              <a:t>The operations of transformation the matrix to the tensor is called as ‘folding’.</a:t>
            </a:r>
          </a:p>
          <a:p>
            <a:endParaRPr kumimoji="1" lang="en-US" altLang="ja-JP" dirty="0"/>
          </a:p>
          <a:p>
            <a:r>
              <a:rPr kumimoji="1" lang="en-US" altLang="ja-JP" dirty="0"/>
              <a:t>(CLICK)</a:t>
            </a:r>
          </a:p>
          <a:p>
            <a:r>
              <a:rPr kumimoji="1" lang="en-US" altLang="ja-JP" dirty="0"/>
              <a:t>Although several decomposition or factorization methods for the tensor data have been proposed so far, in this talk, I will focus on these basic operations such slicing and folding/</a:t>
            </a:r>
            <a:r>
              <a:rPr kumimoji="1" lang="en-US" altLang="ja-JP" dirty="0" err="1"/>
              <a:t>unfoloding</a:t>
            </a:r>
            <a:r>
              <a:rPr kumimoji="1" lang="en-US" altLang="ja-JP" dirty="0"/>
              <a:t> for the purpose of the generation of an overview of the data efficiently. </a:t>
            </a:r>
          </a:p>
          <a:p>
            <a:r>
              <a:rPr kumimoji="1" lang="en-US" altLang="ja-JP" dirty="0"/>
              <a:t>(CLICK)</a:t>
            </a:r>
          </a:p>
          <a:p>
            <a:endParaRPr kumimoji="1" lang="en-US" altLang="ja-JP" dirty="0"/>
          </a:p>
          <a:p>
            <a:r>
              <a:rPr kumimoji="1" lang="ja-JP" altLang="en-US"/>
              <a:t>テンソルデータ向けの分解技術がいくつか提案されているが、本講演では、データ外観を可視化すること目的として、これらの基本的なデータ操作に着目する。</a:t>
            </a:r>
            <a:endParaRPr kumimoji="1" lang="en-US" altLang="ja-JP" dirty="0"/>
          </a:p>
          <a:p>
            <a:br>
              <a:rPr kumimoji="1" lang="en-US" altLang="ja-JP" dirty="0"/>
            </a:b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657942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talk, I will show some examples of visual analytics systems based on the tensor data mode, for analysis of the supercomputer system log data, and weather ensemble dataset.</a:t>
            </a:r>
          </a:p>
          <a:p>
            <a:endParaRPr kumimoji="1" lang="en-US" altLang="ja-JP" dirty="0"/>
          </a:p>
          <a:p>
            <a:r>
              <a:rPr kumimoji="1" lang="en" altLang="ja-JP" dirty="0"/>
              <a:t>The analysis of </a:t>
            </a:r>
            <a:r>
              <a:rPr kumimoji="1" lang="en-US" altLang="ja-JP" dirty="0"/>
              <a:t>weather ensemble</a:t>
            </a:r>
            <a:r>
              <a:rPr kumimoji="1" lang="en" altLang="ja-JP" dirty="0"/>
              <a:t> data is an ongoing project, but we would like to present the results we have obtained so far as time permits.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422641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of all, I will introduce a visual analytics of HPC log data.</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High performance computing, or HPC, has become indispensable in various fields of science and engineering.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Continuous demands for larger and faster computations </a:t>
            </a:r>
            <a:r>
              <a:rPr kumimoji="1" lang="en" altLang="ja-JP" sz="1200" kern="1200" dirty="0">
                <a:solidFill>
                  <a:srgbClr val="FF0000"/>
                </a:solidFill>
                <a:effectLst/>
                <a:latin typeface="+mn-lt"/>
                <a:ea typeface="+mn-ea"/>
                <a:cs typeface="+mn-cs"/>
              </a:rPr>
              <a:t>have continuously increased</a:t>
            </a:r>
            <a:r>
              <a:rPr kumimoji="1" lang="en" altLang="ja-JP" sz="1200" kern="1200" dirty="0">
                <a:solidFill>
                  <a:schemeClr val="tx1"/>
                </a:solidFill>
                <a:effectLst/>
                <a:latin typeface="+mn-lt"/>
                <a:ea typeface="+mn-ea"/>
                <a:cs typeface="+mn-cs"/>
              </a:rPr>
              <a:t> the overall size and performance of the HPC systems.</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In the modern HPC systems, various environmental data can be collected from a set of sensors, and can be used to monitor the status and behavior of the hardware system.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They are usually stored as log data and can be considered as a kind of Big Data. </a:t>
            </a: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There is a growing demand for an effective operational data analysis tools and applications to understand the HPC system behavior. </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135373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example of the environmental log data represented as third order tensor data.</a:t>
            </a:r>
          </a:p>
          <a:p>
            <a:r>
              <a:rPr kumimoji="1" lang="en-US" altLang="ja-JP" dirty="0"/>
              <a:t>In our current system, we use the data generated by the K computer.</a:t>
            </a:r>
          </a:p>
          <a:p>
            <a:r>
              <a:rPr kumimoji="1" lang="en-US" altLang="ja-JP" dirty="0"/>
              <a:t>The log data is composed of three modes, variable, space and time.</a:t>
            </a:r>
          </a:p>
          <a:p>
            <a:r>
              <a:rPr kumimoji="1" lang="en-US" altLang="ja-JP" dirty="0"/>
              <a:t>The variable V is temperature measurements, </a:t>
            </a:r>
            <a:r>
              <a:rPr kumimoji="1" lang="en-US" altLang="ja-JP" dirty="0" err="1"/>
              <a:t>AirIn</a:t>
            </a:r>
            <a:r>
              <a:rPr kumimoji="1" lang="en-US" altLang="ja-JP" dirty="0"/>
              <a:t>/</a:t>
            </a:r>
            <a:r>
              <a:rPr kumimoji="1" lang="en-US" altLang="ja-JP" dirty="0" err="1"/>
              <a:t>AirOut</a:t>
            </a:r>
            <a:r>
              <a:rPr kumimoji="1" lang="en-US" altLang="ja-JP" dirty="0"/>
              <a:t> are temperatures of the air cooling system. CPU is CPU temperature, and Water is cooling water temperature.</a:t>
            </a:r>
          </a:p>
          <a:p>
            <a:r>
              <a:rPr kumimoji="1" lang="en-US" altLang="ja-JP" dirty="0"/>
              <a:t>The space S is rack positions consist of 854 racks, and the T is measurement time composed of 361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Here is the shape of this log data represented as a third order tensor.</a:t>
            </a:r>
            <a:endParaRPr lang="en"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217762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a:t>
            </a:r>
            <a:r>
              <a:rPr kumimoji="1" lang="ja-JP" altLang="en-US"/>
              <a:t> </a:t>
            </a:r>
            <a:r>
              <a:rPr kumimoji="1" lang="en-US" altLang="ja-JP" dirty="0"/>
              <a:t>overview of our system workflow. The workflow is composed of unfolding and folding and dimensionality reduction technique for the tensor data.</a:t>
            </a:r>
          </a:p>
          <a:p>
            <a:r>
              <a:rPr kumimoji="1" lang="en-US" altLang="ja-JP" dirty="0"/>
              <a:t>This DR technique is inspired by Muti-step dimensionality reduction technique proposed by Fujiwara.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3592166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the first step, we apply dimensionality reduction to select temporal point clusters that show characteristic behavior of the HPC system.</a:t>
            </a:r>
          </a:p>
          <a:p>
            <a:r>
              <a:rPr kumimoji="1" lang="en-US" altLang="ja-JP" dirty="0"/>
              <a:t>Since DR can be applied to matrix data, in our system, we convert the third order tensor data to matrix data X by unfolding along T.</a:t>
            </a:r>
          </a:p>
          <a:p>
            <a:r>
              <a:rPr kumimoji="1" lang="en-US" altLang="ja-JP" dirty="0"/>
              <a:t>And then, apply DR to this X and obtain a matrix Y with T rows x 2 columns.</a:t>
            </a:r>
          </a:p>
          <a:p>
            <a:r>
              <a:rPr kumimoji="1" lang="en-US" altLang="ja-JP" dirty="0"/>
              <a:t>And plot Y in a 2D space (T mode space) and select the temporal points of interest.</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8</a:t>
            </a:fld>
            <a:endParaRPr kumimoji="1" lang="ja-JP" altLang="en-US"/>
          </a:p>
        </p:txBody>
      </p:sp>
    </p:spTree>
    <p:extLst>
      <p:ext uri="{BB962C8B-B14F-4D97-AF65-F5344CB8AC3E}">
        <p14:creationId xmlns:p14="http://schemas.microsoft.com/office/powerpoint/2010/main" val="1139382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B961B76-A409-4743-84A8-4686145D8053}"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953793E-72BC-C64E-9AC3-7D4442F9E03B}"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33049A-387D-BB43-A518-049CE242123B}"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CA61A0-FD83-8B49-9C54-7B265EFD890D}"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05046E4-CD3B-2245-9E91-3666041D177C}"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1A71CD9-2CB9-A24A-90AB-72C1061F0B5F}" type="datetime1">
              <a:rPr kumimoji="1" lang="ja-JP" altLang="en-US" smtClean="0"/>
              <a:t>2022/6/28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F8A0D0C-8D96-B743-8591-FBBE80D51A2F}" type="datetime1">
              <a:rPr kumimoji="1" lang="ja-JP" altLang="en-US" smtClean="0"/>
              <a:t>2022/6/28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E3C807F-318D-1949-B41E-FF007DAF48A8}" type="datetime1">
              <a:rPr kumimoji="1" lang="ja-JP" altLang="en-US" smtClean="0"/>
              <a:t>2022/6/28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D4B95-BAF7-7240-A066-B2F2F7182601}" type="datetime1">
              <a:rPr kumimoji="1" lang="ja-JP" altLang="en-US" smtClean="0"/>
              <a:t>2022/6/28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A2B97A-216C-2149-A81D-E5DB9572B147}" type="datetime1">
              <a:rPr kumimoji="1" lang="ja-JP" altLang="en-US" smtClean="0"/>
              <a:t>2022/6/28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9D35B45-74B4-4544-AE31-795F0CC3746B}" type="datetime1">
              <a:rPr kumimoji="1" lang="ja-JP" altLang="en-US" smtClean="0"/>
              <a:t>2022/6/28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ABE05-551D-6242-8E37-0CF343E55EC2}" type="datetime1">
              <a:rPr kumimoji="1" lang="ja-JP" altLang="en-US" smtClean="0"/>
              <a:t>2022/6/28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448800" y="31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s>
</file>

<file path=ppt/slides/_rels/slide30.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15.png"/><Relationship Id="rId7"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003612"/>
            <a:ext cx="12192000" cy="2387600"/>
          </a:xfrm>
        </p:spPr>
        <p:txBody>
          <a:bodyPr>
            <a:noAutofit/>
          </a:bodyPr>
          <a:lstStyle/>
          <a:p>
            <a:r>
              <a:rPr kumimoji="1" lang="en-US" altLang="ja-JP" sz="4800" b="1" dirty="0"/>
              <a:t>Tensor based Visual Analytics for Multidimensional Time-series Data</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503987"/>
            <a:ext cx="12192000" cy="2141734"/>
          </a:xfrm>
        </p:spPr>
        <p:txBody>
          <a:bodyPr>
            <a:normAutofit/>
          </a:bodyPr>
          <a:lstStyle/>
          <a:p>
            <a:r>
              <a:rPr kumimoji="1" lang="en-US" altLang="ja-JP" sz="3200" b="1" dirty="0" err="1"/>
              <a:t>Naohisa</a:t>
            </a:r>
            <a:r>
              <a:rPr kumimoji="1" lang="en-US" altLang="ja-JP" sz="3200" b="1" dirty="0"/>
              <a:t> Sakamoto</a:t>
            </a:r>
            <a:br>
              <a:rPr lang="en-US" altLang="ja-JP" sz="3200" dirty="0"/>
            </a:br>
            <a:r>
              <a:rPr lang="en-US" altLang="ja-JP" sz="2000" dirty="0"/>
              <a:t>Graduate School of System Informatics, Kobe University, Japan</a:t>
            </a:r>
            <a:endParaRPr kumimoji="1" lang="en-US" altLang="ja-JP" sz="2000" dirty="0"/>
          </a:p>
          <a:p>
            <a:endParaRPr lang="en-US" altLang="ja-JP" sz="2000" dirty="0"/>
          </a:p>
          <a:p>
            <a:r>
              <a:rPr lang="en-US" altLang="ja-JP" sz="1800" dirty="0"/>
              <a:t>Data Science, Statistics &amp; Visualization 2022 (DSSV 2022)</a:t>
            </a:r>
            <a:br>
              <a:rPr lang="en-US" altLang="ja-JP" sz="1800" dirty="0"/>
            </a:br>
            <a:r>
              <a:rPr lang="en-US" altLang="ja-JP" sz="1800" dirty="0"/>
              <a:t>National Cheng Kung University, Tainan, Taiwan</a:t>
            </a:r>
            <a:br>
              <a:rPr lang="en-US" altLang="ja-JP" sz="1400" dirty="0"/>
            </a:br>
            <a:r>
              <a:rPr lang="en-US" altLang="ja-JP" sz="1400" dirty="0"/>
              <a:t>June 28, 2022</a:t>
            </a:r>
            <a:endParaRPr lang="en-US" altLang="ja-JP" sz="2800" b="1" dirty="0"/>
          </a:p>
        </p:txBody>
      </p:sp>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9</a:t>
            </a:fld>
            <a:endParaRPr kumimoji="1" lang="ja-JP" altLang="en-US"/>
          </a:p>
        </p:txBody>
      </p:sp>
      <p:pic>
        <p:nvPicPr>
          <p:cNvPr id="3" name="図 2">
            <a:extLst>
              <a:ext uri="{FF2B5EF4-FFF2-40B4-BE49-F238E27FC236}">
                <a16:creationId xmlns:a16="http://schemas.microsoft.com/office/drawing/2014/main" id="{87BC3B72-C4C0-5EE1-8E52-64649338804B}"/>
              </a:ext>
            </a:extLst>
          </p:cNvPr>
          <p:cNvPicPr>
            <a:picLocks noChangeAspect="1"/>
          </p:cNvPicPr>
          <p:nvPr/>
        </p:nvPicPr>
        <p:blipFill>
          <a:blip r:embed="rId3"/>
          <a:stretch>
            <a:fillRect/>
          </a:stretch>
        </p:blipFill>
        <p:spPr>
          <a:xfrm>
            <a:off x="612000" y="1590562"/>
            <a:ext cx="5711300" cy="2240587"/>
          </a:xfrm>
          <a:prstGeom prst="rect">
            <a:avLst/>
          </a:prstGeom>
        </p:spPr>
      </p:pic>
      <p:sp>
        <p:nvSpPr>
          <p:cNvPr id="68" name="角丸四角形 67">
            <a:extLst>
              <a:ext uri="{FF2B5EF4-FFF2-40B4-BE49-F238E27FC236}">
                <a16:creationId xmlns:a16="http://schemas.microsoft.com/office/drawing/2014/main" id="{91516350-C37E-4673-5325-32CE8CFFD1DD}"/>
              </a:ext>
            </a:extLst>
          </p:cNvPr>
          <p:cNvSpPr/>
          <p:nvPr/>
        </p:nvSpPr>
        <p:spPr>
          <a:xfrm>
            <a:off x="1352076" y="2252837"/>
            <a:ext cx="2622324" cy="1325563"/>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D3BF417-CB3B-9938-22D9-5606DE5F24A8}"/>
              </a:ext>
            </a:extLst>
          </p:cNvPr>
          <p:cNvPicPr>
            <a:picLocks noChangeAspect="1"/>
          </p:cNvPicPr>
          <p:nvPr/>
        </p:nvPicPr>
        <p:blipFill>
          <a:blip r:embed="rId4"/>
          <a:stretch>
            <a:fillRect/>
          </a:stretch>
        </p:blipFill>
        <p:spPr>
          <a:xfrm>
            <a:off x="4110520" y="4149619"/>
            <a:ext cx="7633279" cy="2235637"/>
          </a:xfrm>
          <a:prstGeom prst="rect">
            <a:avLst/>
          </a:prstGeom>
        </p:spPr>
      </p:pic>
      <p:sp>
        <p:nvSpPr>
          <p:cNvPr id="5" name="テキスト ボックス 4">
            <a:extLst>
              <a:ext uri="{FF2B5EF4-FFF2-40B4-BE49-F238E27FC236}">
                <a16:creationId xmlns:a16="http://schemas.microsoft.com/office/drawing/2014/main" id="{3A7C8672-07BF-6B6E-33D0-2F7A5B85EE0D}"/>
              </a:ext>
            </a:extLst>
          </p:cNvPr>
          <p:cNvSpPr txBox="1"/>
          <p:nvPr/>
        </p:nvSpPr>
        <p:spPr>
          <a:xfrm>
            <a:off x="6603744" y="1604352"/>
            <a:ext cx="5432156" cy="2031325"/>
          </a:xfrm>
          <a:prstGeom prst="rect">
            <a:avLst/>
          </a:prstGeom>
          <a:noFill/>
        </p:spPr>
        <p:txBody>
          <a:bodyPr wrap="square" rtlCol="0">
            <a:spAutoFit/>
          </a:bodyPr>
          <a:lstStyle/>
          <a:p>
            <a:r>
              <a:rPr kumimoji="1" lang="en-US" altLang="ja-JP" b="1" dirty="0"/>
              <a:t>Finding space point clusters from the data corresponding to the selected temporal points</a:t>
            </a:r>
          </a:p>
          <a:p>
            <a:pPr marL="342900" indent="-342900">
              <a:buFont typeface="+mj-lt"/>
              <a:buAutoNum type="arabicPeriod"/>
            </a:pPr>
            <a:r>
              <a:rPr lang="en-US" altLang="ja-JP" dirty="0"/>
              <a:t>Extract </a:t>
            </a:r>
            <a:r>
              <a:rPr lang="en-US" altLang="ja-JP" dirty="0">
                <a:latin typeface="Apple Chancery" panose="03020702040506060504" pitchFamily="66" charset="-79"/>
                <a:cs typeface="Apple Chancery" panose="03020702040506060504" pitchFamily="66" charset="-79"/>
              </a:rPr>
              <a:t>X'</a:t>
            </a:r>
            <a:r>
              <a:rPr lang="en-US" altLang="ja-JP" dirty="0"/>
              <a:t> corresponding to </a:t>
            </a:r>
            <a:r>
              <a:rPr lang="en-US" altLang="ja-JP" dirty="0">
                <a:latin typeface="Times New Roman" panose="02020603050405020304" pitchFamily="18" charset="0"/>
                <a:cs typeface="Times New Roman" panose="02020603050405020304" pitchFamily="18" charset="0"/>
              </a:rPr>
              <a:t>T' </a:t>
            </a:r>
            <a:r>
              <a:rPr lang="en-US" altLang="ja-JP" dirty="0"/>
              <a:t>points from </a:t>
            </a:r>
            <a:r>
              <a:rPr lang="en-US" altLang="ja-JP" dirty="0">
                <a:latin typeface="Apple Chancery" panose="03020702040506060504" pitchFamily="66" charset="-79"/>
                <a:cs typeface="Apple Chancery" panose="03020702040506060504" pitchFamily="66" charset="-79"/>
              </a:rPr>
              <a:t>X</a:t>
            </a:r>
          </a:p>
          <a:p>
            <a:pPr marL="342900" indent="-342900">
              <a:buFont typeface="+mj-lt"/>
              <a:buAutoNum type="arabicPeriod"/>
            </a:pPr>
            <a:r>
              <a:rPr kumimoji="1" lang="en-US" altLang="ja-JP" dirty="0"/>
              <a:t>Unfold </a:t>
            </a:r>
            <a:r>
              <a:rPr lang="en-US" altLang="ja-JP" dirty="0">
                <a:latin typeface="Apple Chancery" panose="03020702040506060504" pitchFamily="66" charset="-79"/>
                <a:cs typeface="Apple Chancery" panose="03020702040506060504" pitchFamily="66" charset="-79"/>
              </a:rPr>
              <a:t>X' </a:t>
            </a:r>
            <a:r>
              <a:rPr lang="en-US" altLang="ja-JP" dirty="0"/>
              <a:t>into a matrix </a:t>
            </a:r>
            <a:r>
              <a:rPr lang="en-US" altLang="ja-JP" b="1" dirty="0">
                <a:latin typeface="Times New Roman" panose="02020603050405020304" pitchFamily="18" charset="0"/>
                <a:cs typeface="Times New Roman" panose="02020603050405020304" pitchFamily="18" charset="0"/>
              </a:rPr>
              <a:t>X' </a:t>
            </a:r>
            <a:r>
              <a:rPr lang="en-US" altLang="ja-JP" dirty="0"/>
              <a:t>with </a:t>
            </a:r>
            <a:r>
              <a:rPr lang="en-US" altLang="ja-JP" dirty="0">
                <a:latin typeface="Times New Roman" panose="02020603050405020304" pitchFamily="18" charset="0"/>
                <a:cs typeface="Times New Roman" panose="02020603050405020304" pitchFamily="18" charset="0"/>
              </a:rPr>
              <a:t>S </a:t>
            </a:r>
            <a:r>
              <a:rPr lang="en-US" altLang="ja-JP" dirty="0"/>
              <a:t>rows x </a:t>
            </a:r>
            <a:r>
              <a:rPr lang="en-US" altLang="ja-JP" dirty="0" err="1">
                <a:latin typeface="Times New Roman" panose="02020603050405020304" pitchFamily="18" charset="0"/>
                <a:cs typeface="Times New Roman" panose="02020603050405020304" pitchFamily="18" charset="0"/>
              </a:rPr>
              <a:t>T'</a:t>
            </a:r>
            <a:r>
              <a:rPr lang="en-US" altLang="ja-JP" dirty="0" err="1"/>
              <a:t>x</a:t>
            </a:r>
            <a:r>
              <a:rPr lang="en-US" altLang="ja-JP" dirty="0" err="1">
                <a:latin typeface="Times New Roman" panose="02020603050405020304" pitchFamily="18" charset="0"/>
                <a:cs typeface="Times New Roman" panose="02020603050405020304" pitchFamily="18" charset="0"/>
              </a:rPr>
              <a:t>V</a:t>
            </a:r>
            <a:r>
              <a:rPr lang="en-US" altLang="ja-JP" dirty="0"/>
              <a:t> columns</a:t>
            </a:r>
          </a:p>
          <a:p>
            <a:pPr marL="342900" indent="-342900">
              <a:buFont typeface="+mj-lt"/>
              <a:buAutoNum type="arabicPeriod"/>
            </a:pPr>
            <a:r>
              <a:rPr kumimoji="1" lang="en-US" altLang="ja-JP" dirty="0"/>
              <a:t>Apply DR to </a:t>
            </a:r>
            <a:r>
              <a:rPr kumimoji="1" lang="en-US" altLang="ja-JP" b="1" dirty="0">
                <a:latin typeface="Times New Roman" panose="02020603050405020304" pitchFamily="18" charset="0"/>
                <a:cs typeface="Times New Roman" panose="02020603050405020304" pitchFamily="18" charset="0"/>
              </a:rPr>
              <a:t>X' </a:t>
            </a:r>
            <a:r>
              <a:rPr kumimoji="1" lang="en-US" altLang="ja-JP" dirty="0"/>
              <a:t>and plot the obtained </a:t>
            </a:r>
            <a:r>
              <a:rPr kumimoji="1" lang="en-US" altLang="ja-JP" b="1" dirty="0">
                <a:latin typeface="Times New Roman" panose="02020603050405020304" pitchFamily="18" charset="0"/>
                <a:cs typeface="Times New Roman" panose="02020603050405020304" pitchFamily="18" charset="0"/>
              </a:rPr>
              <a:t>Y' </a:t>
            </a:r>
            <a:r>
              <a:rPr kumimoji="1" lang="en-US" altLang="ja-JP" dirty="0"/>
              <a:t>in a 2D space</a:t>
            </a:r>
            <a:endParaRPr kumimoji="1" lang="ja-JP" altLang="en-US"/>
          </a:p>
        </p:txBody>
      </p:sp>
    </p:spTree>
    <p:extLst>
      <p:ext uri="{BB962C8B-B14F-4D97-AF65-F5344CB8AC3E}">
        <p14:creationId xmlns:p14="http://schemas.microsoft.com/office/powerpoint/2010/main" val="231625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FF620-90D2-383D-5982-F6FA4723C825}"/>
              </a:ext>
            </a:extLst>
          </p:cNvPr>
          <p:cNvSpPr>
            <a:spLocks noGrp="1"/>
          </p:cNvSpPr>
          <p:nvPr>
            <p:ph type="title"/>
          </p:nvPr>
        </p:nvSpPr>
        <p:spPr/>
        <p:txBody>
          <a:bodyPr/>
          <a:lstStyle/>
          <a:p>
            <a:r>
              <a:rPr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560285FC-07C7-8F36-3228-486B6E8E7ABC}"/>
              </a:ext>
            </a:extLst>
          </p:cNvPr>
          <p:cNvSpPr>
            <a:spLocks noGrp="1"/>
          </p:cNvSpPr>
          <p:nvPr>
            <p:ph idx="1"/>
          </p:nvPr>
        </p:nvSpPr>
        <p:spPr/>
        <p:txBody>
          <a:bodyPr/>
          <a:lstStyle/>
          <a:p>
            <a:r>
              <a:rPr kumimoji="1" lang="en-US" altLang="ja-JP" dirty="0"/>
              <a:t>HPC log data analysis</a:t>
            </a:r>
            <a:endParaRPr kumimoji="1" lang="ja-JP" altLang="en-US"/>
          </a:p>
        </p:txBody>
      </p:sp>
      <p:sp>
        <p:nvSpPr>
          <p:cNvPr id="4" name="スライド番号プレースホルダー 3">
            <a:extLst>
              <a:ext uri="{FF2B5EF4-FFF2-40B4-BE49-F238E27FC236}">
                <a16:creationId xmlns:a16="http://schemas.microsoft.com/office/drawing/2014/main" id="{440E7C9B-D1A5-893F-4F2C-0D71A049FFC0}"/>
              </a:ext>
            </a:extLst>
          </p:cNvPr>
          <p:cNvSpPr>
            <a:spLocks noGrp="1"/>
          </p:cNvSpPr>
          <p:nvPr>
            <p:ph type="sldNum" sz="quarter" idx="12"/>
          </p:nvPr>
        </p:nvSpPr>
        <p:spPr/>
        <p:txBody>
          <a:bodyPr/>
          <a:lstStyle/>
          <a:p>
            <a:fld id="{8343F915-22A9-B940-AE53-181F7864E849}"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2E83BBFF-96A0-E2F4-01EF-5409472E9C17}"/>
              </a:ext>
            </a:extLst>
          </p:cNvPr>
          <p:cNvPicPr>
            <a:picLocks noChangeAspect="1"/>
          </p:cNvPicPr>
          <p:nvPr/>
        </p:nvPicPr>
        <p:blipFill>
          <a:blip r:embed="rId3"/>
          <a:stretch>
            <a:fillRect/>
          </a:stretch>
        </p:blipFill>
        <p:spPr>
          <a:xfrm>
            <a:off x="2831294" y="2661415"/>
            <a:ext cx="6617506" cy="351554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263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40E7C9B-D1A5-893F-4F2C-0D71A049FFC0}"/>
              </a:ext>
            </a:extLst>
          </p:cNvPr>
          <p:cNvSpPr>
            <a:spLocks noGrp="1"/>
          </p:cNvSpPr>
          <p:nvPr>
            <p:ph type="sldNum" sz="quarter" idx="12"/>
          </p:nvPr>
        </p:nvSpPr>
        <p:spPr/>
        <p:txBody>
          <a:bodyPr/>
          <a:lstStyle/>
          <a:p>
            <a:fld id="{8343F915-22A9-B940-AE53-181F7864E849}" type="slidenum">
              <a:rPr kumimoji="1" lang="ja-JP" altLang="en-US" smtClean="0"/>
              <a:t>11</a:t>
            </a:fld>
            <a:endParaRPr kumimoji="1" lang="ja-JP" altLang="en-US"/>
          </a:p>
        </p:txBody>
      </p:sp>
      <p:pic>
        <p:nvPicPr>
          <p:cNvPr id="7" name="画面収録 2022-06-23 16.57.20" descr="画面収録 2022-06-23 16.57.20">
            <a:hlinkClick r:id="" action="ppaction://media"/>
            <a:extLst>
              <a:ext uri="{FF2B5EF4-FFF2-40B4-BE49-F238E27FC236}">
                <a16:creationId xmlns:a16="http://schemas.microsoft.com/office/drawing/2014/main" id="{B665AAF7-283D-70E4-42F9-81B9AFBF23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35768"/>
            <a:ext cx="12192000" cy="5986463"/>
          </a:xfrm>
          <a:prstGeom prst="rect">
            <a:avLst/>
          </a:prstGeom>
        </p:spPr>
      </p:pic>
    </p:spTree>
    <p:extLst>
      <p:ext uri="{BB962C8B-B14F-4D97-AF65-F5344CB8AC3E}">
        <p14:creationId xmlns:p14="http://schemas.microsoft.com/office/powerpoint/2010/main" val="102715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1721E-1893-CF75-CDAA-E0F6968CA277}"/>
              </a:ext>
            </a:extLst>
          </p:cNvPr>
          <p:cNvSpPr>
            <a:spLocks noGrp="1"/>
          </p:cNvSpPr>
          <p:nvPr>
            <p:ph type="title"/>
          </p:nvPr>
        </p:nvSpPr>
        <p:spPr/>
        <p:txBody>
          <a:bodyPr/>
          <a:lstStyle/>
          <a:p>
            <a:r>
              <a:rPr lang="en-US" altLang="ja-JP" dirty="0"/>
              <a:t>Example of analysis</a:t>
            </a:r>
            <a:endParaRPr kumimoji="1" lang="ja-JP" altLang="en-US"/>
          </a:p>
        </p:txBody>
      </p:sp>
      <p:sp>
        <p:nvSpPr>
          <p:cNvPr id="3" name="コンテンツ プレースホルダー 2">
            <a:extLst>
              <a:ext uri="{FF2B5EF4-FFF2-40B4-BE49-F238E27FC236}">
                <a16:creationId xmlns:a16="http://schemas.microsoft.com/office/drawing/2014/main" id="{E4320F50-8C7E-4988-167C-C2EEA950919E}"/>
              </a:ext>
            </a:extLst>
          </p:cNvPr>
          <p:cNvSpPr>
            <a:spLocks noGrp="1"/>
          </p:cNvSpPr>
          <p:nvPr>
            <p:ph idx="1"/>
          </p:nvPr>
        </p:nvSpPr>
        <p:spPr/>
        <p:txBody>
          <a:bodyPr/>
          <a:lstStyle/>
          <a:p>
            <a:r>
              <a:rPr kumimoji="1" lang="en-US" altLang="ja-JP" dirty="0"/>
              <a:t>Temporal &amp; Spatial point selection</a:t>
            </a:r>
            <a:endParaRPr kumimoji="1" lang="ja-JP" altLang="en-US"/>
          </a:p>
        </p:txBody>
      </p:sp>
      <p:sp>
        <p:nvSpPr>
          <p:cNvPr id="4" name="スライド番号プレースホルダー 3">
            <a:extLst>
              <a:ext uri="{FF2B5EF4-FFF2-40B4-BE49-F238E27FC236}">
                <a16:creationId xmlns:a16="http://schemas.microsoft.com/office/drawing/2014/main" id="{950BBAC2-ACA2-B2D0-81B9-94325A9FE84B}"/>
              </a:ext>
            </a:extLst>
          </p:cNvPr>
          <p:cNvSpPr>
            <a:spLocks noGrp="1"/>
          </p:cNvSpPr>
          <p:nvPr>
            <p:ph type="sldNum" sz="quarter" idx="12"/>
          </p:nvPr>
        </p:nvSpPr>
        <p:spPr/>
        <p:txBody>
          <a:bodyPr/>
          <a:lstStyle/>
          <a:p>
            <a:fld id="{8343F915-22A9-B940-AE53-181F7864E849}" type="slidenum">
              <a:rPr kumimoji="1" lang="ja-JP" altLang="en-US" smtClean="0"/>
              <a:t>12</a:t>
            </a:fld>
            <a:endParaRPr kumimoji="1" lang="ja-JP" altLang="en-US"/>
          </a:p>
        </p:txBody>
      </p:sp>
      <p:pic>
        <p:nvPicPr>
          <p:cNvPr id="16" name="図 15">
            <a:extLst>
              <a:ext uri="{FF2B5EF4-FFF2-40B4-BE49-F238E27FC236}">
                <a16:creationId xmlns:a16="http://schemas.microsoft.com/office/drawing/2014/main" id="{FA295721-E908-0CA5-85FA-D42CB17AA1AA}"/>
              </a:ext>
            </a:extLst>
          </p:cNvPr>
          <p:cNvPicPr>
            <a:picLocks noChangeAspect="1"/>
          </p:cNvPicPr>
          <p:nvPr/>
        </p:nvPicPr>
        <p:blipFill rotWithShape="1">
          <a:blip r:embed="rId3"/>
          <a:srcRect r="42044"/>
          <a:stretch/>
        </p:blipFill>
        <p:spPr>
          <a:xfrm>
            <a:off x="1099457" y="2613367"/>
            <a:ext cx="3908595" cy="3324810"/>
          </a:xfrm>
          <a:prstGeom prst="rect">
            <a:avLst/>
          </a:prstGeom>
          <a:ln>
            <a:solidFill>
              <a:schemeClr val="tx1"/>
            </a:solidFill>
          </a:ln>
        </p:spPr>
      </p:pic>
      <p:grpSp>
        <p:nvGrpSpPr>
          <p:cNvPr id="53" name="グループ化 52">
            <a:extLst>
              <a:ext uri="{FF2B5EF4-FFF2-40B4-BE49-F238E27FC236}">
                <a16:creationId xmlns:a16="http://schemas.microsoft.com/office/drawing/2014/main" id="{E2658A7D-8692-2111-F86A-2A4F567EF19B}"/>
              </a:ext>
            </a:extLst>
          </p:cNvPr>
          <p:cNvGrpSpPr/>
          <p:nvPr/>
        </p:nvGrpSpPr>
        <p:grpSpPr>
          <a:xfrm>
            <a:off x="5495909" y="2415954"/>
            <a:ext cx="6141777" cy="3522223"/>
            <a:chOff x="5495909" y="2415954"/>
            <a:chExt cx="6141777" cy="3522223"/>
          </a:xfrm>
        </p:grpSpPr>
        <p:pic>
          <p:nvPicPr>
            <p:cNvPr id="17" name="図 16">
              <a:extLst>
                <a:ext uri="{FF2B5EF4-FFF2-40B4-BE49-F238E27FC236}">
                  <a16:creationId xmlns:a16="http://schemas.microsoft.com/office/drawing/2014/main" id="{1FF268C6-9288-CF06-010B-196F80482511}"/>
                </a:ext>
              </a:extLst>
            </p:cNvPr>
            <p:cNvPicPr>
              <a:picLocks noChangeAspect="1"/>
            </p:cNvPicPr>
            <p:nvPr/>
          </p:nvPicPr>
          <p:blipFill rotWithShape="1">
            <a:blip r:embed="rId4"/>
            <a:srcRect r="42119"/>
            <a:stretch/>
          </p:blipFill>
          <p:spPr>
            <a:xfrm>
              <a:off x="7803853" y="4332250"/>
              <a:ext cx="1883939" cy="1605927"/>
            </a:xfrm>
            <a:prstGeom prst="rect">
              <a:avLst/>
            </a:prstGeom>
            <a:ln>
              <a:solidFill>
                <a:schemeClr val="tx1"/>
              </a:solidFill>
            </a:ln>
          </p:spPr>
        </p:pic>
        <p:sp>
          <p:nvSpPr>
            <p:cNvPr id="18" name="円/楕円 17">
              <a:extLst>
                <a:ext uri="{FF2B5EF4-FFF2-40B4-BE49-F238E27FC236}">
                  <a16:creationId xmlns:a16="http://schemas.microsoft.com/office/drawing/2014/main" id="{60425729-83EB-1FE5-537E-40E06A1194DE}"/>
                </a:ext>
              </a:extLst>
            </p:cNvPr>
            <p:cNvSpPr/>
            <p:nvPr/>
          </p:nvSpPr>
          <p:spPr>
            <a:xfrm>
              <a:off x="8109363" y="4854254"/>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A66431E-BCB4-3DBA-CC1F-DB3140ECCEB3}"/>
                </a:ext>
              </a:extLst>
            </p:cNvPr>
            <p:cNvSpPr txBox="1"/>
            <p:nvPr/>
          </p:nvSpPr>
          <p:spPr>
            <a:xfrm>
              <a:off x="7858464" y="4546477"/>
              <a:ext cx="828368" cy="307777"/>
            </a:xfrm>
            <a:prstGeom prst="rect">
              <a:avLst/>
            </a:prstGeom>
            <a:noFill/>
          </p:spPr>
          <p:txBody>
            <a:bodyPr wrap="none" rtlCol="0">
              <a:spAutoFit/>
            </a:bodyPr>
            <a:lstStyle/>
            <a:p>
              <a:r>
                <a:rPr kumimoji="1" lang="en-US" altLang="ja-JP" sz="1400" dirty="0"/>
                <a:t>Cluster 6</a:t>
              </a:r>
              <a:endParaRPr kumimoji="1" lang="ja-JP" altLang="en-US" sz="1400"/>
            </a:p>
          </p:txBody>
        </p:sp>
        <p:pic>
          <p:nvPicPr>
            <p:cNvPr id="20" name="図 19">
              <a:extLst>
                <a:ext uri="{FF2B5EF4-FFF2-40B4-BE49-F238E27FC236}">
                  <a16:creationId xmlns:a16="http://schemas.microsoft.com/office/drawing/2014/main" id="{FFAAFD46-88DD-0517-48F8-CF5765926069}"/>
                </a:ext>
              </a:extLst>
            </p:cNvPr>
            <p:cNvPicPr>
              <a:picLocks noChangeAspect="1"/>
            </p:cNvPicPr>
            <p:nvPr/>
          </p:nvPicPr>
          <p:blipFill rotWithShape="1">
            <a:blip r:embed="rId5"/>
            <a:srcRect r="40834"/>
            <a:stretch/>
          </p:blipFill>
          <p:spPr>
            <a:xfrm>
              <a:off x="5828026" y="4332250"/>
              <a:ext cx="1920332" cy="1605927"/>
            </a:xfrm>
            <a:prstGeom prst="rect">
              <a:avLst/>
            </a:prstGeom>
            <a:ln>
              <a:solidFill>
                <a:schemeClr val="tx1"/>
              </a:solidFill>
            </a:ln>
          </p:spPr>
        </p:pic>
        <p:sp>
          <p:nvSpPr>
            <p:cNvPr id="21" name="円/楕円 20">
              <a:extLst>
                <a:ext uri="{FF2B5EF4-FFF2-40B4-BE49-F238E27FC236}">
                  <a16:creationId xmlns:a16="http://schemas.microsoft.com/office/drawing/2014/main" id="{981CE763-7128-58F1-720F-A4523B28F59D}"/>
                </a:ext>
              </a:extLst>
            </p:cNvPr>
            <p:cNvSpPr/>
            <p:nvPr/>
          </p:nvSpPr>
          <p:spPr>
            <a:xfrm>
              <a:off x="5900274" y="4579135"/>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AB3996B9-FE7D-0A14-75E2-BC1E7B645610}"/>
                </a:ext>
              </a:extLst>
            </p:cNvPr>
            <p:cNvSpPr txBox="1"/>
            <p:nvPr/>
          </p:nvSpPr>
          <p:spPr>
            <a:xfrm>
              <a:off x="5649375" y="4271358"/>
              <a:ext cx="828368" cy="307777"/>
            </a:xfrm>
            <a:prstGeom prst="rect">
              <a:avLst/>
            </a:prstGeom>
            <a:noFill/>
          </p:spPr>
          <p:txBody>
            <a:bodyPr wrap="none" rtlCol="0">
              <a:spAutoFit/>
            </a:bodyPr>
            <a:lstStyle/>
            <a:p>
              <a:r>
                <a:rPr kumimoji="1" lang="en-US" altLang="ja-JP" sz="1400" dirty="0"/>
                <a:t>Cluster 5</a:t>
              </a:r>
              <a:endParaRPr kumimoji="1" lang="ja-JP" altLang="en-US" sz="1400"/>
            </a:p>
          </p:txBody>
        </p:sp>
        <p:pic>
          <p:nvPicPr>
            <p:cNvPr id="29" name="図 28">
              <a:extLst>
                <a:ext uri="{FF2B5EF4-FFF2-40B4-BE49-F238E27FC236}">
                  <a16:creationId xmlns:a16="http://schemas.microsoft.com/office/drawing/2014/main" id="{B9B20527-8349-73FE-520B-97300833D377}"/>
                </a:ext>
              </a:extLst>
            </p:cNvPr>
            <p:cNvPicPr>
              <a:picLocks noChangeAspect="1"/>
            </p:cNvPicPr>
            <p:nvPr/>
          </p:nvPicPr>
          <p:blipFill rotWithShape="1">
            <a:blip r:embed="rId6"/>
            <a:srcRect r="41954" b="967"/>
            <a:stretch/>
          </p:blipFill>
          <p:spPr>
            <a:xfrm>
              <a:off x="5837846" y="2609644"/>
              <a:ext cx="1910512" cy="1605927"/>
            </a:xfrm>
            <a:prstGeom prst="rect">
              <a:avLst/>
            </a:prstGeom>
            <a:ln>
              <a:solidFill>
                <a:schemeClr val="tx1"/>
              </a:solidFill>
            </a:ln>
          </p:spPr>
        </p:pic>
        <p:pic>
          <p:nvPicPr>
            <p:cNvPr id="26" name="図 25">
              <a:extLst>
                <a:ext uri="{FF2B5EF4-FFF2-40B4-BE49-F238E27FC236}">
                  <a16:creationId xmlns:a16="http://schemas.microsoft.com/office/drawing/2014/main" id="{77B5F0D9-C625-E695-8A49-81C1ABDCE27A}"/>
                </a:ext>
              </a:extLst>
            </p:cNvPr>
            <p:cNvPicPr>
              <a:picLocks noChangeAspect="1"/>
            </p:cNvPicPr>
            <p:nvPr/>
          </p:nvPicPr>
          <p:blipFill rotWithShape="1">
            <a:blip r:embed="rId7"/>
            <a:srcRect r="41916"/>
            <a:stretch/>
          </p:blipFill>
          <p:spPr>
            <a:xfrm>
              <a:off x="7803853" y="2612236"/>
              <a:ext cx="1883939" cy="1605927"/>
            </a:xfrm>
            <a:prstGeom prst="rect">
              <a:avLst/>
            </a:prstGeom>
            <a:ln>
              <a:solidFill>
                <a:schemeClr val="tx1"/>
              </a:solidFill>
            </a:ln>
          </p:spPr>
        </p:pic>
        <p:sp>
          <p:nvSpPr>
            <p:cNvPr id="27" name="円/楕円 26">
              <a:extLst>
                <a:ext uri="{FF2B5EF4-FFF2-40B4-BE49-F238E27FC236}">
                  <a16:creationId xmlns:a16="http://schemas.microsoft.com/office/drawing/2014/main" id="{0E8CA3CF-2DAB-812A-EE5C-9AD4C084CC58}"/>
                </a:ext>
              </a:extLst>
            </p:cNvPr>
            <p:cNvSpPr/>
            <p:nvPr/>
          </p:nvSpPr>
          <p:spPr>
            <a:xfrm>
              <a:off x="7728536" y="2796275"/>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5B9647F-2076-B978-3DB4-8D0317B9C3BF}"/>
                </a:ext>
              </a:extLst>
            </p:cNvPr>
            <p:cNvSpPr txBox="1"/>
            <p:nvPr/>
          </p:nvSpPr>
          <p:spPr>
            <a:xfrm>
              <a:off x="7477637" y="2488498"/>
              <a:ext cx="828368" cy="307777"/>
            </a:xfrm>
            <a:prstGeom prst="rect">
              <a:avLst/>
            </a:prstGeom>
            <a:noFill/>
          </p:spPr>
          <p:txBody>
            <a:bodyPr wrap="none" rtlCol="0">
              <a:spAutoFit/>
            </a:bodyPr>
            <a:lstStyle/>
            <a:p>
              <a:r>
                <a:rPr kumimoji="1" lang="en-US" altLang="ja-JP" sz="1400" dirty="0"/>
                <a:t>Cluster 3</a:t>
              </a:r>
              <a:endParaRPr kumimoji="1" lang="ja-JP" altLang="en-US" sz="1400"/>
            </a:p>
          </p:txBody>
        </p:sp>
        <p:sp>
          <p:nvSpPr>
            <p:cNvPr id="30" name="円/楕円 29">
              <a:extLst>
                <a:ext uri="{FF2B5EF4-FFF2-40B4-BE49-F238E27FC236}">
                  <a16:creationId xmlns:a16="http://schemas.microsoft.com/office/drawing/2014/main" id="{7AB97A9E-42B1-E0C9-1B29-10E9691AEC7A}"/>
                </a:ext>
              </a:extLst>
            </p:cNvPr>
            <p:cNvSpPr/>
            <p:nvPr/>
          </p:nvSpPr>
          <p:spPr>
            <a:xfrm>
              <a:off x="5746808" y="2723731"/>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C3A9AC83-25D6-CFF2-5716-610D39570AA9}"/>
                </a:ext>
              </a:extLst>
            </p:cNvPr>
            <p:cNvSpPr txBox="1"/>
            <p:nvPr/>
          </p:nvSpPr>
          <p:spPr>
            <a:xfrm>
              <a:off x="5495909" y="2415954"/>
              <a:ext cx="828368" cy="307777"/>
            </a:xfrm>
            <a:prstGeom prst="rect">
              <a:avLst/>
            </a:prstGeom>
            <a:noFill/>
          </p:spPr>
          <p:txBody>
            <a:bodyPr wrap="none" rtlCol="0">
              <a:spAutoFit/>
            </a:bodyPr>
            <a:lstStyle/>
            <a:p>
              <a:r>
                <a:rPr kumimoji="1" lang="en-US" altLang="ja-JP" sz="1400" dirty="0"/>
                <a:t>Cluster 2</a:t>
              </a:r>
              <a:endParaRPr kumimoji="1" lang="ja-JP" altLang="en-US" sz="1400"/>
            </a:p>
          </p:txBody>
        </p:sp>
        <p:pic>
          <p:nvPicPr>
            <p:cNvPr id="23" name="図 22">
              <a:extLst>
                <a:ext uri="{FF2B5EF4-FFF2-40B4-BE49-F238E27FC236}">
                  <a16:creationId xmlns:a16="http://schemas.microsoft.com/office/drawing/2014/main" id="{30374D8E-87B7-A889-CEC3-862B1CEAE04A}"/>
                </a:ext>
              </a:extLst>
            </p:cNvPr>
            <p:cNvPicPr>
              <a:picLocks noChangeAspect="1"/>
            </p:cNvPicPr>
            <p:nvPr/>
          </p:nvPicPr>
          <p:blipFill rotWithShape="1">
            <a:blip r:embed="rId8"/>
            <a:srcRect r="41998"/>
            <a:stretch/>
          </p:blipFill>
          <p:spPr>
            <a:xfrm>
              <a:off x="9753747" y="2609644"/>
              <a:ext cx="1883939" cy="1605927"/>
            </a:xfrm>
            <a:prstGeom prst="rect">
              <a:avLst/>
            </a:prstGeom>
            <a:ln>
              <a:solidFill>
                <a:schemeClr val="tx1"/>
              </a:solidFill>
            </a:ln>
          </p:spPr>
        </p:pic>
        <p:sp>
          <p:nvSpPr>
            <p:cNvPr id="24" name="円/楕円 23">
              <a:extLst>
                <a:ext uri="{FF2B5EF4-FFF2-40B4-BE49-F238E27FC236}">
                  <a16:creationId xmlns:a16="http://schemas.microsoft.com/office/drawing/2014/main" id="{645DCD11-E42C-2AD6-8BC8-34538BAEE2CF}"/>
                </a:ext>
              </a:extLst>
            </p:cNvPr>
            <p:cNvSpPr/>
            <p:nvPr/>
          </p:nvSpPr>
          <p:spPr>
            <a:xfrm>
              <a:off x="9689671" y="2863163"/>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43BEA7D-E493-FB05-F162-91EB6E4B2FC8}"/>
                </a:ext>
              </a:extLst>
            </p:cNvPr>
            <p:cNvSpPr txBox="1"/>
            <p:nvPr/>
          </p:nvSpPr>
          <p:spPr>
            <a:xfrm>
              <a:off x="9438772" y="2555386"/>
              <a:ext cx="828368" cy="307777"/>
            </a:xfrm>
            <a:prstGeom prst="rect">
              <a:avLst/>
            </a:prstGeom>
            <a:noFill/>
          </p:spPr>
          <p:txBody>
            <a:bodyPr wrap="none" rtlCol="0">
              <a:spAutoFit/>
            </a:bodyPr>
            <a:lstStyle/>
            <a:p>
              <a:r>
                <a:rPr kumimoji="1" lang="en-US" altLang="ja-JP" sz="1400" dirty="0"/>
                <a:t>Cluster 4</a:t>
              </a:r>
              <a:endParaRPr kumimoji="1" lang="ja-JP" altLang="en-US" sz="1400"/>
            </a:p>
          </p:txBody>
        </p:sp>
      </p:grpSp>
      <p:grpSp>
        <p:nvGrpSpPr>
          <p:cNvPr id="51" name="グループ化 50">
            <a:extLst>
              <a:ext uri="{FF2B5EF4-FFF2-40B4-BE49-F238E27FC236}">
                <a16:creationId xmlns:a16="http://schemas.microsoft.com/office/drawing/2014/main" id="{4A61FE95-4E9C-695C-B9BD-FF9DCCB632F5}"/>
              </a:ext>
            </a:extLst>
          </p:cNvPr>
          <p:cNvGrpSpPr/>
          <p:nvPr/>
        </p:nvGrpSpPr>
        <p:grpSpPr>
          <a:xfrm>
            <a:off x="1139146" y="2588041"/>
            <a:ext cx="3760168" cy="3093449"/>
            <a:chOff x="1139146" y="2588041"/>
            <a:chExt cx="3760168" cy="3093449"/>
          </a:xfrm>
        </p:grpSpPr>
        <p:sp>
          <p:nvSpPr>
            <p:cNvPr id="32" name="円/楕円 31">
              <a:extLst>
                <a:ext uri="{FF2B5EF4-FFF2-40B4-BE49-F238E27FC236}">
                  <a16:creationId xmlns:a16="http://schemas.microsoft.com/office/drawing/2014/main" id="{1B7A5FC8-DDBD-3C76-CAAC-08FB842C2381}"/>
                </a:ext>
              </a:extLst>
            </p:cNvPr>
            <p:cNvSpPr/>
            <p:nvPr/>
          </p:nvSpPr>
          <p:spPr>
            <a:xfrm>
              <a:off x="1301119" y="2667220"/>
              <a:ext cx="331738" cy="25245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94471DE7-C9FE-22FE-A425-3A58D09D4D09}"/>
                </a:ext>
              </a:extLst>
            </p:cNvPr>
            <p:cNvSpPr txBox="1"/>
            <p:nvPr/>
          </p:nvSpPr>
          <p:spPr>
            <a:xfrm>
              <a:off x="1656148" y="2588041"/>
              <a:ext cx="828368" cy="307777"/>
            </a:xfrm>
            <a:prstGeom prst="rect">
              <a:avLst/>
            </a:prstGeom>
            <a:noFill/>
          </p:spPr>
          <p:txBody>
            <a:bodyPr wrap="none" rtlCol="0">
              <a:spAutoFit/>
            </a:bodyPr>
            <a:lstStyle/>
            <a:p>
              <a:r>
                <a:rPr kumimoji="1" lang="en-US" altLang="ja-JP" sz="1400" dirty="0"/>
                <a:t>Cluster 1</a:t>
              </a:r>
              <a:endParaRPr kumimoji="1" lang="ja-JP" altLang="en-US" sz="1400"/>
            </a:p>
          </p:txBody>
        </p:sp>
        <p:sp>
          <p:nvSpPr>
            <p:cNvPr id="34" name="角丸四角形 33">
              <a:extLst>
                <a:ext uri="{FF2B5EF4-FFF2-40B4-BE49-F238E27FC236}">
                  <a16:creationId xmlns:a16="http://schemas.microsoft.com/office/drawing/2014/main" id="{7D3A73F2-2658-472D-0ECD-49DD82D26C02}"/>
                </a:ext>
              </a:extLst>
            </p:cNvPr>
            <p:cNvSpPr/>
            <p:nvPr/>
          </p:nvSpPr>
          <p:spPr>
            <a:xfrm>
              <a:off x="1139146" y="4259366"/>
              <a:ext cx="3760168" cy="1422124"/>
            </a:xfrm>
            <a:prstGeom prst="roundRect">
              <a:avLst>
                <a:gd name="adj" fmla="val 714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C9FCA6A8-1A60-967F-CE74-0E6ED24B5395}"/>
                </a:ext>
              </a:extLst>
            </p:cNvPr>
            <p:cNvCxnSpPr>
              <a:cxnSpLocks/>
              <a:stCxn id="32" idx="2"/>
            </p:cNvCxnSpPr>
            <p:nvPr/>
          </p:nvCxnSpPr>
          <p:spPr>
            <a:xfrm flipH="1">
              <a:off x="1175657" y="2793447"/>
              <a:ext cx="125462" cy="15064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CA560A0-9E4F-07CC-BFB8-E469BCA628D9}"/>
                </a:ext>
              </a:extLst>
            </p:cNvPr>
            <p:cNvCxnSpPr>
              <a:cxnSpLocks/>
            </p:cNvCxnSpPr>
            <p:nvPr/>
          </p:nvCxnSpPr>
          <p:spPr>
            <a:xfrm>
              <a:off x="1632857" y="2793447"/>
              <a:ext cx="3233057" cy="1495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グループ化 51">
            <a:extLst>
              <a:ext uri="{FF2B5EF4-FFF2-40B4-BE49-F238E27FC236}">
                <a16:creationId xmlns:a16="http://schemas.microsoft.com/office/drawing/2014/main" id="{5AA1F7B2-0052-51C9-9249-B3EEFEEAECC6}"/>
              </a:ext>
            </a:extLst>
          </p:cNvPr>
          <p:cNvGrpSpPr/>
          <p:nvPr/>
        </p:nvGrpSpPr>
        <p:grpSpPr>
          <a:xfrm>
            <a:off x="2059445" y="4332250"/>
            <a:ext cx="2806469" cy="1285530"/>
            <a:chOff x="2059445" y="4332250"/>
            <a:chExt cx="2806469" cy="1285530"/>
          </a:xfrm>
        </p:grpSpPr>
        <p:sp>
          <p:nvSpPr>
            <p:cNvPr id="35" name="円/楕円 34">
              <a:extLst>
                <a:ext uri="{FF2B5EF4-FFF2-40B4-BE49-F238E27FC236}">
                  <a16:creationId xmlns:a16="http://schemas.microsoft.com/office/drawing/2014/main" id="{697552CB-0688-87C9-45C0-9195B4EDC924}"/>
                </a:ext>
              </a:extLst>
            </p:cNvPr>
            <p:cNvSpPr/>
            <p:nvPr/>
          </p:nvSpPr>
          <p:spPr>
            <a:xfrm>
              <a:off x="2059445" y="5226700"/>
              <a:ext cx="427825" cy="391080"/>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DD0BCB9E-C4C1-578F-E9F1-7252DBCF1DD4}"/>
                </a:ext>
              </a:extLst>
            </p:cNvPr>
            <p:cNvSpPr/>
            <p:nvPr/>
          </p:nvSpPr>
          <p:spPr>
            <a:xfrm>
              <a:off x="4576168" y="4332250"/>
              <a:ext cx="289746" cy="1285530"/>
            </a:xfrm>
            <a:prstGeom prst="roundRect">
              <a:avLst>
                <a:gd name="adj" fmla="val 7143"/>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4338FB0D-4902-F9E5-F1CA-B96FF8C05FF6}"/>
                </a:ext>
              </a:extLst>
            </p:cNvPr>
            <p:cNvCxnSpPr>
              <a:cxnSpLocks/>
              <a:endCxn id="35" idx="0"/>
            </p:cNvCxnSpPr>
            <p:nvPr/>
          </p:nvCxnSpPr>
          <p:spPr>
            <a:xfrm flipH="1">
              <a:off x="2273358" y="4332250"/>
              <a:ext cx="2302810" cy="89445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90DFC33-C348-BD8E-10E3-0D989FE1AA45}"/>
                </a:ext>
              </a:extLst>
            </p:cNvPr>
            <p:cNvCxnSpPr>
              <a:cxnSpLocks/>
              <a:stCxn id="44" idx="2"/>
              <a:endCxn id="35" idx="4"/>
            </p:cNvCxnSpPr>
            <p:nvPr/>
          </p:nvCxnSpPr>
          <p:spPr>
            <a:xfrm flipH="1">
              <a:off x="2273358" y="5617780"/>
              <a:ext cx="2447683"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54" name="テキスト ボックス 53">
            <a:extLst>
              <a:ext uri="{FF2B5EF4-FFF2-40B4-BE49-F238E27FC236}">
                <a16:creationId xmlns:a16="http://schemas.microsoft.com/office/drawing/2014/main" id="{7223D7A5-063D-C678-0A50-DA3B3BB362F8}"/>
              </a:ext>
            </a:extLst>
          </p:cNvPr>
          <p:cNvSpPr txBox="1"/>
          <p:nvPr/>
        </p:nvSpPr>
        <p:spPr>
          <a:xfrm>
            <a:off x="1058624" y="6118524"/>
            <a:ext cx="3990260" cy="369332"/>
          </a:xfrm>
          <a:prstGeom prst="rect">
            <a:avLst/>
          </a:prstGeom>
          <a:noFill/>
        </p:spPr>
        <p:txBody>
          <a:bodyPr wrap="none" rtlCol="0">
            <a:spAutoFit/>
          </a:bodyPr>
          <a:lstStyle/>
          <a:p>
            <a:r>
              <a:rPr kumimoji="1" lang="ja-JP" altLang="en-US"/>
              <a:t>→ </a:t>
            </a:r>
            <a:r>
              <a:rPr kumimoji="1" lang="en-US" altLang="ja-JP" dirty="0"/>
              <a:t>Effected by the Gordon Bell Challenge</a:t>
            </a:r>
            <a:endParaRPr kumimoji="1" lang="ja-JP" altLang="en-US"/>
          </a:p>
        </p:txBody>
      </p:sp>
      <p:sp>
        <p:nvSpPr>
          <p:cNvPr id="55" name="テキスト ボックス 54">
            <a:extLst>
              <a:ext uri="{FF2B5EF4-FFF2-40B4-BE49-F238E27FC236}">
                <a16:creationId xmlns:a16="http://schemas.microsoft.com/office/drawing/2014/main" id="{BEEF2385-E70E-79EE-BF13-FD8706FB53C1}"/>
              </a:ext>
            </a:extLst>
          </p:cNvPr>
          <p:cNvSpPr txBox="1"/>
          <p:nvPr/>
        </p:nvSpPr>
        <p:spPr>
          <a:xfrm>
            <a:off x="6830140" y="6115408"/>
            <a:ext cx="2856038" cy="369332"/>
          </a:xfrm>
          <a:prstGeom prst="rect">
            <a:avLst/>
          </a:prstGeom>
          <a:noFill/>
        </p:spPr>
        <p:txBody>
          <a:bodyPr wrap="none" rtlCol="0">
            <a:spAutoFit/>
          </a:bodyPr>
          <a:lstStyle/>
          <a:p>
            <a:r>
              <a:rPr kumimoji="1" lang="ja-JP" altLang="en-US"/>
              <a:t>→ </a:t>
            </a:r>
            <a:r>
              <a:rPr kumimoji="1" lang="en-US" altLang="ja-JP" dirty="0"/>
              <a:t>No characteristic </a:t>
            </a:r>
            <a:r>
              <a:rPr kumimoji="1" lang="en-US" altLang="ja-JP" dirty="0" err="1"/>
              <a:t>pattenrs</a:t>
            </a:r>
            <a:endParaRPr kumimoji="1" lang="ja-JP" altLang="en-US"/>
          </a:p>
        </p:txBody>
      </p:sp>
    </p:spTree>
    <p:extLst>
      <p:ext uri="{BB962C8B-B14F-4D97-AF65-F5344CB8AC3E}">
        <p14:creationId xmlns:p14="http://schemas.microsoft.com/office/powerpoint/2010/main" val="185666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207FC-0BCC-E4E1-AEF9-C641FA0C34C6}"/>
              </a:ext>
            </a:extLst>
          </p:cNvPr>
          <p:cNvSpPr>
            <a:spLocks noGrp="1"/>
          </p:cNvSpPr>
          <p:nvPr>
            <p:ph type="title"/>
          </p:nvPr>
        </p:nvSpPr>
        <p:spPr/>
        <p:txBody>
          <a:bodyPr/>
          <a:lstStyle/>
          <a:p>
            <a:r>
              <a:rPr kumimoji="1" lang="en-US" altLang="ja-JP" dirty="0"/>
              <a:t>Visual Analytics for Weather Ensemble Data</a:t>
            </a:r>
            <a:endParaRPr kumimoji="1" lang="ja-JP" altLang="en-US"/>
          </a:p>
        </p:txBody>
      </p:sp>
      <p:sp>
        <p:nvSpPr>
          <p:cNvPr id="3" name="コンテンツ プレースホルダー 2">
            <a:extLst>
              <a:ext uri="{FF2B5EF4-FFF2-40B4-BE49-F238E27FC236}">
                <a16:creationId xmlns:a16="http://schemas.microsoft.com/office/drawing/2014/main" id="{449F4993-0E2A-D4AD-7786-FCB1A4BA6642}"/>
              </a:ext>
            </a:extLst>
          </p:cNvPr>
          <p:cNvSpPr>
            <a:spLocks noGrp="1"/>
          </p:cNvSpPr>
          <p:nvPr>
            <p:ph idx="1"/>
          </p:nvPr>
        </p:nvSpPr>
        <p:spPr/>
        <p:txBody>
          <a:bodyPr/>
          <a:lstStyle/>
          <a:p>
            <a:r>
              <a:rPr kumimoji="1" lang="en-US" altLang="ja-JP" dirty="0"/>
              <a:t>Background</a:t>
            </a:r>
          </a:p>
          <a:p>
            <a:pPr lvl="1"/>
            <a:r>
              <a:rPr lang="en-US" altLang="ja-JP" dirty="0"/>
              <a:t>Guerrilla Rainstorm</a:t>
            </a:r>
          </a:p>
          <a:p>
            <a:pPr lvl="2"/>
            <a:r>
              <a:rPr lang="en-US" altLang="ja-JP" dirty="0"/>
              <a:t>Flood accident in Toga river, Kobe, 2008.7.28</a:t>
            </a:r>
          </a:p>
          <a:p>
            <a:pPr lvl="1"/>
            <a:r>
              <a:rPr lang="en-US" altLang="ja-JP" dirty="0"/>
              <a:t>Prediction using supercomputers for disaster prevention and mitigation from sudden and unexpected torrential rain</a:t>
            </a:r>
            <a:endParaRPr kumimoji="1" lang="ja-JP" altLang="en-US"/>
          </a:p>
        </p:txBody>
      </p:sp>
      <p:sp>
        <p:nvSpPr>
          <p:cNvPr id="4" name="スライド番号プレースホルダー 3">
            <a:extLst>
              <a:ext uri="{FF2B5EF4-FFF2-40B4-BE49-F238E27FC236}">
                <a16:creationId xmlns:a16="http://schemas.microsoft.com/office/drawing/2014/main" id="{9A3580FF-EFAD-B7F6-2442-08A5E48CB0F4}"/>
              </a:ext>
            </a:extLst>
          </p:cNvPr>
          <p:cNvSpPr>
            <a:spLocks noGrp="1"/>
          </p:cNvSpPr>
          <p:nvPr>
            <p:ph type="sldNum" sz="quarter" idx="12"/>
          </p:nvPr>
        </p:nvSpPr>
        <p:spPr/>
        <p:txBody>
          <a:bodyPr/>
          <a:lstStyle/>
          <a:p>
            <a:fld id="{8343F915-22A9-B940-AE53-181F7864E849}" type="slidenum">
              <a:rPr kumimoji="1" lang="ja-JP" altLang="en-US" smtClean="0"/>
              <a:t>13</a:t>
            </a:fld>
            <a:endParaRPr kumimoji="1" lang="ja-JP" altLang="en-US"/>
          </a:p>
        </p:txBody>
      </p:sp>
      <p:grpSp>
        <p:nvGrpSpPr>
          <p:cNvPr id="10" name="グループ化 9">
            <a:extLst>
              <a:ext uri="{FF2B5EF4-FFF2-40B4-BE49-F238E27FC236}">
                <a16:creationId xmlns:a16="http://schemas.microsoft.com/office/drawing/2014/main" id="{AC5AAEC9-197D-F1DD-0648-F68884533F98}"/>
              </a:ext>
            </a:extLst>
          </p:cNvPr>
          <p:cNvGrpSpPr/>
          <p:nvPr/>
        </p:nvGrpSpPr>
        <p:grpSpPr>
          <a:xfrm>
            <a:off x="835447" y="3874431"/>
            <a:ext cx="10561838" cy="2952649"/>
            <a:chOff x="838200" y="3678732"/>
            <a:chExt cx="10561838" cy="2952649"/>
          </a:xfrm>
        </p:grpSpPr>
        <p:sp>
          <p:nvSpPr>
            <p:cNvPr id="11" name="テキスト ボックス 10">
              <a:extLst>
                <a:ext uri="{FF2B5EF4-FFF2-40B4-BE49-F238E27FC236}">
                  <a16:creationId xmlns:a16="http://schemas.microsoft.com/office/drawing/2014/main" id="{05D98A67-3A35-AF2C-97D8-4E5E93059F3A}"/>
                </a:ext>
              </a:extLst>
            </p:cNvPr>
            <p:cNvSpPr txBox="1"/>
            <p:nvPr/>
          </p:nvSpPr>
          <p:spPr>
            <a:xfrm>
              <a:off x="9041700" y="6415937"/>
              <a:ext cx="2358338" cy="215444"/>
            </a:xfrm>
            <a:prstGeom prst="rect">
              <a:avLst/>
            </a:prstGeom>
            <a:noFill/>
          </p:spPr>
          <p:txBody>
            <a:bodyPr wrap="none" rtlCol="0">
              <a:spAutoFit/>
            </a:bodyPr>
            <a:lstStyle/>
            <a:p>
              <a:pPr algn="r"/>
              <a:r>
                <a:rPr lang="en" altLang="ja-JP" sz="800" dirty="0"/>
                <a:t>https://</a:t>
              </a:r>
              <a:r>
                <a:rPr lang="en" altLang="ja-JP" sz="800" dirty="0" err="1"/>
                <a:t>www.youtube.com</a:t>
              </a:r>
              <a:r>
                <a:rPr lang="en" altLang="ja-JP" sz="800" dirty="0"/>
                <a:t>/</a:t>
              </a:r>
              <a:r>
                <a:rPr lang="en" altLang="ja-JP" sz="800" dirty="0" err="1"/>
                <a:t>watch?v</a:t>
              </a:r>
              <a:r>
                <a:rPr lang="en" altLang="ja-JP" sz="800" dirty="0"/>
                <a:t>=gwrwHNVsFe8</a:t>
              </a:r>
              <a:endParaRPr kumimoji="1" lang="ja-JP" altLang="en-US" sz="800"/>
            </a:p>
          </p:txBody>
        </p:sp>
        <p:pic>
          <p:nvPicPr>
            <p:cNvPr id="12" name="図 11">
              <a:extLst>
                <a:ext uri="{FF2B5EF4-FFF2-40B4-BE49-F238E27FC236}">
                  <a16:creationId xmlns:a16="http://schemas.microsoft.com/office/drawing/2014/main" id="{11AF976E-169B-BD60-39FF-F30D89AE7EDA}"/>
                </a:ext>
              </a:extLst>
            </p:cNvPr>
            <p:cNvPicPr>
              <a:picLocks noChangeAspect="1"/>
            </p:cNvPicPr>
            <p:nvPr/>
          </p:nvPicPr>
          <p:blipFill>
            <a:blip r:embed="rId3"/>
            <a:stretch>
              <a:fillRect/>
            </a:stretch>
          </p:blipFill>
          <p:spPr>
            <a:xfrm>
              <a:off x="4801748" y="3678732"/>
              <a:ext cx="6598290" cy="2729619"/>
            </a:xfrm>
            <a:prstGeom prst="rect">
              <a:avLst/>
            </a:prstGeom>
          </p:spPr>
        </p:pic>
        <p:pic>
          <p:nvPicPr>
            <p:cNvPr id="13" name="図 12">
              <a:extLst>
                <a:ext uri="{FF2B5EF4-FFF2-40B4-BE49-F238E27FC236}">
                  <a16:creationId xmlns:a16="http://schemas.microsoft.com/office/drawing/2014/main" id="{983B2AAA-7ED3-F13D-8111-26CECADC0A4E}"/>
                </a:ext>
              </a:extLst>
            </p:cNvPr>
            <p:cNvPicPr>
              <a:picLocks noChangeAspect="1"/>
            </p:cNvPicPr>
            <p:nvPr/>
          </p:nvPicPr>
          <p:blipFill>
            <a:blip r:embed="rId4"/>
            <a:stretch>
              <a:fillRect/>
            </a:stretch>
          </p:blipFill>
          <p:spPr>
            <a:xfrm>
              <a:off x="838200" y="3710970"/>
              <a:ext cx="3468061" cy="2697381"/>
            </a:xfrm>
            <a:prstGeom prst="rect">
              <a:avLst/>
            </a:prstGeom>
          </p:spPr>
        </p:pic>
        <p:sp>
          <p:nvSpPr>
            <p:cNvPr id="15" name="左中かっこ 14">
              <a:extLst>
                <a:ext uri="{FF2B5EF4-FFF2-40B4-BE49-F238E27FC236}">
                  <a16:creationId xmlns:a16="http://schemas.microsoft.com/office/drawing/2014/main" id="{1EDC367B-2B13-F264-FE4B-3ECC3C23D3DB}"/>
                </a:ext>
              </a:extLst>
            </p:cNvPr>
            <p:cNvSpPr/>
            <p:nvPr/>
          </p:nvSpPr>
          <p:spPr>
            <a:xfrm>
              <a:off x="4472107" y="3719675"/>
              <a:ext cx="184417" cy="2688676"/>
            </a:xfrm>
            <a:prstGeom prst="leftBrace">
              <a:avLst>
                <a:gd name="adj1" fmla="val 83332"/>
                <a:gd name="adj2" fmla="val 642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49976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207FC-0BCC-E4E1-AEF9-C641FA0C34C6}"/>
              </a:ext>
            </a:extLst>
          </p:cNvPr>
          <p:cNvSpPr>
            <a:spLocks noGrp="1"/>
          </p:cNvSpPr>
          <p:nvPr>
            <p:ph type="title"/>
          </p:nvPr>
        </p:nvSpPr>
        <p:spPr/>
        <p:txBody>
          <a:bodyPr/>
          <a:lstStyle/>
          <a:p>
            <a:r>
              <a:rPr kumimoji="1" lang="en-US" altLang="ja-JP" dirty="0"/>
              <a:t>Visual Analytics for Weather Ensemble Data</a:t>
            </a:r>
            <a:endParaRPr kumimoji="1" lang="ja-JP" altLang="en-US"/>
          </a:p>
        </p:txBody>
      </p:sp>
      <p:sp>
        <p:nvSpPr>
          <p:cNvPr id="3" name="コンテンツ プレースホルダー 2">
            <a:extLst>
              <a:ext uri="{FF2B5EF4-FFF2-40B4-BE49-F238E27FC236}">
                <a16:creationId xmlns:a16="http://schemas.microsoft.com/office/drawing/2014/main" id="{449F4993-0E2A-D4AD-7786-FCB1A4BA6642}"/>
              </a:ext>
            </a:extLst>
          </p:cNvPr>
          <p:cNvSpPr>
            <a:spLocks noGrp="1"/>
          </p:cNvSpPr>
          <p:nvPr>
            <p:ph idx="1"/>
          </p:nvPr>
        </p:nvSpPr>
        <p:spPr/>
        <p:txBody>
          <a:bodyPr/>
          <a:lstStyle/>
          <a:p>
            <a:r>
              <a:rPr kumimoji="1" lang="en-US" altLang="ja-JP" dirty="0"/>
              <a:t>Weather ensemble simulation</a:t>
            </a:r>
          </a:p>
          <a:p>
            <a:pPr lvl="1"/>
            <a:r>
              <a:rPr lang="en-US" altLang="ja-JP" dirty="0"/>
              <a:t>Reproduce future atmospheric conditions by running multiple weather simulations with different initial conditions</a:t>
            </a:r>
          </a:p>
          <a:p>
            <a:pPr lvl="1"/>
            <a:r>
              <a:rPr lang="en-US" altLang="ja-JP" dirty="0"/>
              <a:t>Probabilistic forecasts that account for uncertainties in weather models</a:t>
            </a:r>
            <a:endParaRPr kumimoji="1" lang="en-US" altLang="ja-JP" dirty="0"/>
          </a:p>
        </p:txBody>
      </p:sp>
      <p:sp>
        <p:nvSpPr>
          <p:cNvPr id="4" name="スライド番号プレースホルダー 3">
            <a:extLst>
              <a:ext uri="{FF2B5EF4-FFF2-40B4-BE49-F238E27FC236}">
                <a16:creationId xmlns:a16="http://schemas.microsoft.com/office/drawing/2014/main" id="{9A3580FF-EFAD-B7F6-2442-08A5E48CB0F4}"/>
              </a:ext>
            </a:extLst>
          </p:cNvPr>
          <p:cNvSpPr>
            <a:spLocks noGrp="1"/>
          </p:cNvSpPr>
          <p:nvPr>
            <p:ph type="sldNum" sz="quarter" idx="12"/>
          </p:nvPr>
        </p:nvSpPr>
        <p:spPr/>
        <p:txBody>
          <a:bodyPr/>
          <a:lstStyle/>
          <a:p>
            <a:fld id="{8343F915-22A9-B940-AE53-181F7864E849}" type="slidenum">
              <a:rPr kumimoji="1" lang="ja-JP" altLang="en-US" smtClean="0"/>
              <a:t>14</a:t>
            </a:fld>
            <a:endParaRPr kumimoji="1" lang="ja-JP" altLang="en-US"/>
          </a:p>
        </p:txBody>
      </p:sp>
      <p:pic>
        <p:nvPicPr>
          <p:cNvPr id="16" name="図 15">
            <a:extLst>
              <a:ext uri="{FF2B5EF4-FFF2-40B4-BE49-F238E27FC236}">
                <a16:creationId xmlns:a16="http://schemas.microsoft.com/office/drawing/2014/main" id="{1316F430-9391-32A3-7475-9AD41F839A41}"/>
              </a:ext>
            </a:extLst>
          </p:cNvPr>
          <p:cNvPicPr>
            <a:picLocks noChangeAspect="1"/>
          </p:cNvPicPr>
          <p:nvPr/>
        </p:nvPicPr>
        <p:blipFill rotWithShape="1">
          <a:blip r:embed="rId3"/>
          <a:srcRect r="67381"/>
          <a:stretch/>
        </p:blipFill>
        <p:spPr>
          <a:xfrm>
            <a:off x="1152753" y="3841556"/>
            <a:ext cx="1508339" cy="1094794"/>
          </a:xfrm>
          <a:prstGeom prst="rect">
            <a:avLst/>
          </a:prstGeom>
          <a:effectLst>
            <a:outerShdw blurRad="50800" dist="38100" dir="2700000" algn="tl" rotWithShape="0">
              <a:prstClr val="black">
                <a:alpha val="40000"/>
              </a:prstClr>
            </a:outerShdw>
          </a:effectLst>
        </p:spPr>
      </p:pic>
      <p:pic>
        <p:nvPicPr>
          <p:cNvPr id="19" name="図 18">
            <a:extLst>
              <a:ext uri="{FF2B5EF4-FFF2-40B4-BE49-F238E27FC236}">
                <a16:creationId xmlns:a16="http://schemas.microsoft.com/office/drawing/2014/main" id="{327A174B-4924-3179-CEA0-7F00560035BB}"/>
              </a:ext>
            </a:extLst>
          </p:cNvPr>
          <p:cNvPicPr>
            <a:picLocks noChangeAspect="1"/>
          </p:cNvPicPr>
          <p:nvPr/>
        </p:nvPicPr>
        <p:blipFill rotWithShape="1">
          <a:blip r:embed="rId3"/>
          <a:srcRect l="33560" r="33079"/>
          <a:stretch/>
        </p:blipFill>
        <p:spPr>
          <a:xfrm>
            <a:off x="2851287" y="3841556"/>
            <a:ext cx="1542619" cy="1094794"/>
          </a:xfrm>
          <a:prstGeom prst="rect">
            <a:avLst/>
          </a:prstGeom>
          <a:effectLst>
            <a:outerShdw blurRad="50800" dist="38100" dir="2700000" algn="tl" rotWithShape="0">
              <a:prstClr val="black">
                <a:alpha val="40000"/>
              </a:prstClr>
            </a:outerShdw>
          </a:effectLst>
        </p:spPr>
      </p:pic>
      <p:pic>
        <p:nvPicPr>
          <p:cNvPr id="21" name="図 20">
            <a:extLst>
              <a:ext uri="{FF2B5EF4-FFF2-40B4-BE49-F238E27FC236}">
                <a16:creationId xmlns:a16="http://schemas.microsoft.com/office/drawing/2014/main" id="{E75BF985-6066-C900-444E-E19821330B51}"/>
              </a:ext>
            </a:extLst>
          </p:cNvPr>
          <p:cNvPicPr>
            <a:picLocks noChangeAspect="1"/>
          </p:cNvPicPr>
          <p:nvPr/>
        </p:nvPicPr>
        <p:blipFill rotWithShape="1">
          <a:blip r:embed="rId3"/>
          <a:srcRect r="67381"/>
          <a:stretch/>
        </p:blipFill>
        <p:spPr>
          <a:xfrm>
            <a:off x="4582641" y="3841556"/>
            <a:ext cx="1508339" cy="1094794"/>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545ADB4F-1EB2-AF3C-B9A4-6126FF763FEB}"/>
              </a:ext>
            </a:extLst>
          </p:cNvPr>
          <p:cNvPicPr>
            <a:picLocks noChangeAspect="1"/>
          </p:cNvPicPr>
          <p:nvPr/>
        </p:nvPicPr>
        <p:blipFill rotWithShape="1">
          <a:blip r:embed="rId3"/>
          <a:srcRect l="33560" r="33079"/>
          <a:stretch/>
        </p:blipFill>
        <p:spPr>
          <a:xfrm>
            <a:off x="7343810" y="3841556"/>
            <a:ext cx="1542619" cy="1094794"/>
          </a:xfrm>
          <a:prstGeom prst="rect">
            <a:avLst/>
          </a:prstGeom>
          <a:effectLst>
            <a:outerShdw blurRad="50800" dist="38100" dir="2700000" algn="tl" rotWithShape="0">
              <a:prstClr val="black">
                <a:alpha val="40000"/>
              </a:prstClr>
            </a:outerShdw>
          </a:effectLst>
        </p:spPr>
      </p:pic>
      <p:sp>
        <p:nvSpPr>
          <p:cNvPr id="5" name="テキスト ボックス 4">
            <a:extLst>
              <a:ext uri="{FF2B5EF4-FFF2-40B4-BE49-F238E27FC236}">
                <a16:creationId xmlns:a16="http://schemas.microsoft.com/office/drawing/2014/main" id="{3A8BA18B-16AE-4AB4-913B-837F90109678}"/>
              </a:ext>
            </a:extLst>
          </p:cNvPr>
          <p:cNvSpPr txBox="1"/>
          <p:nvPr/>
        </p:nvSpPr>
        <p:spPr>
          <a:xfrm>
            <a:off x="6545713" y="4204287"/>
            <a:ext cx="343364" cy="369332"/>
          </a:xfrm>
          <a:prstGeom prst="rect">
            <a:avLst/>
          </a:prstGeom>
          <a:noFill/>
        </p:spPr>
        <p:txBody>
          <a:bodyPr wrap="none" rtlCol="0">
            <a:spAutoFit/>
          </a:bodyPr>
          <a:lstStyle/>
          <a:p>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B05F1385-132C-AD2E-9C5B-C8F5BC945731}"/>
              </a:ext>
            </a:extLst>
          </p:cNvPr>
          <p:cNvSpPr txBox="1"/>
          <p:nvPr/>
        </p:nvSpPr>
        <p:spPr>
          <a:xfrm>
            <a:off x="7360514" y="5472015"/>
            <a:ext cx="3335272" cy="1200329"/>
          </a:xfrm>
          <a:prstGeom prst="rect">
            <a:avLst/>
          </a:prstGeom>
          <a:noFill/>
        </p:spPr>
        <p:txBody>
          <a:bodyPr wrap="none" rtlCol="0">
            <a:spAutoFit/>
          </a:bodyPr>
          <a:lstStyle/>
          <a:p>
            <a:r>
              <a:rPr kumimoji="1" lang="en-US" altLang="ja-JP" dirty="0"/>
              <a:t>Statistical analysis</a:t>
            </a:r>
          </a:p>
          <a:p>
            <a:pPr marL="285750" indent="-285750">
              <a:buFont typeface="Arial" panose="020B0604020202020204" pitchFamily="34" charset="0"/>
              <a:buChar char="•"/>
            </a:pPr>
            <a:r>
              <a:rPr kumimoji="1" lang="en-US" altLang="ja-JP" dirty="0"/>
              <a:t>Multiple ensemble members</a:t>
            </a:r>
          </a:p>
          <a:p>
            <a:pPr marL="285750" indent="-285750">
              <a:buFont typeface="Arial" panose="020B0604020202020204" pitchFamily="34" charset="0"/>
              <a:buChar char="•"/>
            </a:pPr>
            <a:r>
              <a:rPr kumimoji="1" lang="en-US" altLang="ja-JP" dirty="0"/>
              <a:t>Multi-variate</a:t>
            </a:r>
          </a:p>
          <a:p>
            <a:pPr marL="285750" indent="-285750">
              <a:buFont typeface="Arial" panose="020B0604020202020204" pitchFamily="34" charset="0"/>
              <a:buChar char="•"/>
            </a:pPr>
            <a:r>
              <a:rPr kumimoji="1" lang="en-US" altLang="ja-JP" dirty="0"/>
              <a:t>Multi-timesteps (time-varying)</a:t>
            </a:r>
            <a:endParaRPr kumimoji="1" lang="ja-JP" altLang="en-US"/>
          </a:p>
        </p:txBody>
      </p:sp>
      <p:sp>
        <p:nvSpPr>
          <p:cNvPr id="7" name="テキスト ボックス 6">
            <a:extLst>
              <a:ext uri="{FF2B5EF4-FFF2-40B4-BE49-F238E27FC236}">
                <a16:creationId xmlns:a16="http://schemas.microsoft.com/office/drawing/2014/main" id="{04483AB9-749F-06DC-4E64-33BF4B551EC0}"/>
              </a:ext>
            </a:extLst>
          </p:cNvPr>
          <p:cNvSpPr txBox="1"/>
          <p:nvPr/>
        </p:nvSpPr>
        <p:spPr>
          <a:xfrm>
            <a:off x="4582641" y="5517072"/>
            <a:ext cx="1461682" cy="369332"/>
          </a:xfrm>
          <a:prstGeom prst="rect">
            <a:avLst/>
          </a:prstGeom>
          <a:noFill/>
        </p:spPr>
        <p:txBody>
          <a:bodyPr wrap="none" rtlCol="0">
            <a:spAutoFit/>
          </a:bodyPr>
          <a:lstStyle/>
          <a:p>
            <a:r>
              <a:rPr kumimoji="1" lang="en-US" altLang="ja-JP" dirty="0"/>
              <a:t>Parallel world</a:t>
            </a:r>
            <a:endParaRPr kumimoji="1" lang="ja-JP" altLang="en-US"/>
          </a:p>
        </p:txBody>
      </p:sp>
      <p:sp>
        <p:nvSpPr>
          <p:cNvPr id="8" name="テキスト ボックス 7">
            <a:extLst>
              <a:ext uri="{FF2B5EF4-FFF2-40B4-BE49-F238E27FC236}">
                <a16:creationId xmlns:a16="http://schemas.microsoft.com/office/drawing/2014/main" id="{BA6C0D0E-DDA5-FA3B-344E-856CBAC8C322}"/>
              </a:ext>
            </a:extLst>
          </p:cNvPr>
          <p:cNvSpPr txBox="1"/>
          <p:nvPr/>
        </p:nvSpPr>
        <p:spPr>
          <a:xfrm>
            <a:off x="1149478" y="4659351"/>
            <a:ext cx="982961" cy="276999"/>
          </a:xfrm>
          <a:prstGeom prst="rect">
            <a:avLst/>
          </a:prstGeom>
          <a:noFill/>
        </p:spPr>
        <p:txBody>
          <a:bodyPr wrap="none" rtlCol="0">
            <a:spAutoFit/>
          </a:bodyPr>
          <a:lstStyle/>
          <a:p>
            <a:r>
              <a:rPr kumimoji="1" lang="en-US" altLang="ja-JP" sz="1200" dirty="0"/>
              <a:t>Condition #1</a:t>
            </a:r>
            <a:endParaRPr kumimoji="1" lang="ja-JP" altLang="en-US" sz="1200"/>
          </a:p>
        </p:txBody>
      </p:sp>
      <p:sp>
        <p:nvSpPr>
          <p:cNvPr id="24" name="テキスト ボックス 23">
            <a:extLst>
              <a:ext uri="{FF2B5EF4-FFF2-40B4-BE49-F238E27FC236}">
                <a16:creationId xmlns:a16="http://schemas.microsoft.com/office/drawing/2014/main" id="{E308C82F-B874-895F-639C-C4544EBFA930}"/>
              </a:ext>
            </a:extLst>
          </p:cNvPr>
          <p:cNvSpPr txBox="1"/>
          <p:nvPr/>
        </p:nvSpPr>
        <p:spPr>
          <a:xfrm>
            <a:off x="2851286" y="4659351"/>
            <a:ext cx="982961" cy="276999"/>
          </a:xfrm>
          <a:prstGeom prst="rect">
            <a:avLst/>
          </a:prstGeom>
          <a:noFill/>
        </p:spPr>
        <p:txBody>
          <a:bodyPr wrap="none" rtlCol="0">
            <a:spAutoFit/>
          </a:bodyPr>
          <a:lstStyle/>
          <a:p>
            <a:r>
              <a:rPr kumimoji="1" lang="en-US" altLang="ja-JP" sz="1200" dirty="0"/>
              <a:t>Condition #2</a:t>
            </a:r>
            <a:endParaRPr kumimoji="1" lang="ja-JP" altLang="en-US" sz="1200"/>
          </a:p>
        </p:txBody>
      </p:sp>
      <p:sp>
        <p:nvSpPr>
          <p:cNvPr id="25" name="テキスト ボックス 24">
            <a:extLst>
              <a:ext uri="{FF2B5EF4-FFF2-40B4-BE49-F238E27FC236}">
                <a16:creationId xmlns:a16="http://schemas.microsoft.com/office/drawing/2014/main" id="{D29C4207-B82E-B223-04A5-B7D670A91DBE}"/>
              </a:ext>
            </a:extLst>
          </p:cNvPr>
          <p:cNvSpPr txBox="1"/>
          <p:nvPr/>
        </p:nvSpPr>
        <p:spPr>
          <a:xfrm>
            <a:off x="4582641" y="4659351"/>
            <a:ext cx="982961" cy="276999"/>
          </a:xfrm>
          <a:prstGeom prst="rect">
            <a:avLst/>
          </a:prstGeom>
          <a:noFill/>
        </p:spPr>
        <p:txBody>
          <a:bodyPr wrap="none" rtlCol="0">
            <a:spAutoFit/>
          </a:bodyPr>
          <a:lstStyle/>
          <a:p>
            <a:r>
              <a:rPr kumimoji="1" lang="en-US" altLang="ja-JP" sz="1200" dirty="0"/>
              <a:t>Condition #3</a:t>
            </a:r>
            <a:endParaRPr kumimoji="1" lang="ja-JP" altLang="en-US" sz="1200"/>
          </a:p>
        </p:txBody>
      </p:sp>
      <p:sp>
        <p:nvSpPr>
          <p:cNvPr id="26" name="テキスト ボックス 25">
            <a:extLst>
              <a:ext uri="{FF2B5EF4-FFF2-40B4-BE49-F238E27FC236}">
                <a16:creationId xmlns:a16="http://schemas.microsoft.com/office/drawing/2014/main" id="{4146CA6D-590B-D28B-5853-6A77E65CDE5D}"/>
              </a:ext>
            </a:extLst>
          </p:cNvPr>
          <p:cNvSpPr txBox="1"/>
          <p:nvPr/>
        </p:nvSpPr>
        <p:spPr>
          <a:xfrm>
            <a:off x="7343810" y="4659350"/>
            <a:ext cx="982961" cy="276999"/>
          </a:xfrm>
          <a:prstGeom prst="rect">
            <a:avLst/>
          </a:prstGeom>
          <a:noFill/>
        </p:spPr>
        <p:txBody>
          <a:bodyPr wrap="none" rtlCol="0">
            <a:spAutoFit/>
          </a:bodyPr>
          <a:lstStyle/>
          <a:p>
            <a:r>
              <a:rPr kumimoji="1" lang="en-US" altLang="ja-JP" sz="1200" dirty="0"/>
              <a:t>Condition #n</a:t>
            </a:r>
            <a:endParaRPr kumimoji="1" lang="ja-JP" altLang="en-US" sz="1200"/>
          </a:p>
        </p:txBody>
      </p:sp>
      <p:sp>
        <p:nvSpPr>
          <p:cNvPr id="9" name="右中かっこ 8">
            <a:extLst>
              <a:ext uri="{FF2B5EF4-FFF2-40B4-BE49-F238E27FC236}">
                <a16:creationId xmlns:a16="http://schemas.microsoft.com/office/drawing/2014/main" id="{AA9EEB8E-176F-3812-26A5-3A8CDE2ACB2C}"/>
              </a:ext>
            </a:extLst>
          </p:cNvPr>
          <p:cNvSpPr/>
          <p:nvPr/>
        </p:nvSpPr>
        <p:spPr>
          <a:xfrm rot="5400000">
            <a:off x="4895942" y="1391647"/>
            <a:ext cx="276999" cy="7703976"/>
          </a:xfrm>
          <a:prstGeom prst="rightBrace">
            <a:avLst>
              <a:gd name="adj1" fmla="val 57307"/>
              <a:gd name="adj2" fmla="val 4705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845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EDB9B-9CFB-55E5-5F28-C8735CE6B52E}"/>
              </a:ext>
            </a:extLst>
          </p:cNvPr>
          <p:cNvSpPr>
            <a:spLocks noGrp="1"/>
          </p:cNvSpPr>
          <p:nvPr>
            <p:ph type="title"/>
          </p:nvPr>
        </p:nvSpPr>
        <p:spPr/>
        <p:txBody>
          <a:bodyPr/>
          <a:lstStyle/>
          <a:p>
            <a:r>
              <a:rPr kumimoji="1" lang="en-US" altLang="ja-JP" dirty="0"/>
              <a:t>Weather Ensemble Data</a:t>
            </a:r>
            <a:endParaRPr kumimoji="1" lang="ja-JP" altLang="en-US"/>
          </a:p>
        </p:txBody>
      </p:sp>
      <p:sp>
        <p:nvSpPr>
          <p:cNvPr id="3" name="コンテンツ プレースホルダー 2">
            <a:extLst>
              <a:ext uri="{FF2B5EF4-FFF2-40B4-BE49-F238E27FC236}">
                <a16:creationId xmlns:a16="http://schemas.microsoft.com/office/drawing/2014/main" id="{CE2AC2F2-B175-1F71-B9A2-CCCD12830CF1}"/>
              </a:ext>
            </a:extLst>
          </p:cNvPr>
          <p:cNvSpPr>
            <a:spLocks noGrp="1"/>
          </p:cNvSpPr>
          <p:nvPr>
            <p:ph idx="1"/>
          </p:nvPr>
        </p:nvSpPr>
        <p:spPr/>
        <p:txBody>
          <a:bodyPr/>
          <a:lstStyle/>
          <a:p>
            <a:r>
              <a:rPr kumimoji="1" lang="en-US" altLang="ja-JP" dirty="0"/>
              <a:t>4</a:t>
            </a:r>
            <a:r>
              <a:rPr kumimoji="1" lang="en-US" altLang="ja-JP" baseline="30000" dirty="0"/>
              <a:t>th</a:t>
            </a:r>
            <a:r>
              <a:rPr kumimoji="1" lang="en-US" altLang="ja-JP" dirty="0"/>
              <a:t> order tensor data</a:t>
            </a:r>
          </a:p>
          <a:p>
            <a:pPr lvl="1"/>
            <a:r>
              <a:rPr lang="en-US" altLang="ja-JP" dirty="0"/>
              <a:t>Member (M), Field (F), Variable (V), Time (T)</a:t>
            </a:r>
            <a:endParaRPr kumimoji="1" lang="ja-JP" altLang="en-US"/>
          </a:p>
        </p:txBody>
      </p:sp>
      <p:sp>
        <p:nvSpPr>
          <p:cNvPr id="4" name="スライド番号プレースホルダー 3">
            <a:extLst>
              <a:ext uri="{FF2B5EF4-FFF2-40B4-BE49-F238E27FC236}">
                <a16:creationId xmlns:a16="http://schemas.microsoft.com/office/drawing/2014/main" id="{5B7A5613-D30A-AC5B-3207-C332B9BE39FF}"/>
              </a:ext>
            </a:extLst>
          </p:cNvPr>
          <p:cNvSpPr>
            <a:spLocks noGrp="1"/>
          </p:cNvSpPr>
          <p:nvPr>
            <p:ph type="sldNum" sz="quarter" idx="12"/>
          </p:nvPr>
        </p:nvSpPr>
        <p:spPr/>
        <p:txBody>
          <a:bodyPr/>
          <a:lstStyle/>
          <a:p>
            <a:fld id="{8343F915-22A9-B940-AE53-181F7864E849}" type="slidenum">
              <a:rPr kumimoji="1" lang="ja-JP" altLang="en-US" smtClean="0"/>
              <a:t>15</a:t>
            </a:fld>
            <a:endParaRPr kumimoji="1" lang="ja-JP" altLang="en-US"/>
          </a:p>
        </p:txBody>
      </p:sp>
      <p:grpSp>
        <p:nvGrpSpPr>
          <p:cNvPr id="5" name="グループ化 4">
            <a:extLst>
              <a:ext uri="{FF2B5EF4-FFF2-40B4-BE49-F238E27FC236}">
                <a16:creationId xmlns:a16="http://schemas.microsoft.com/office/drawing/2014/main" id="{1F372DB5-E9BC-1166-A0EC-CA71FD9A98BA}"/>
              </a:ext>
            </a:extLst>
          </p:cNvPr>
          <p:cNvGrpSpPr/>
          <p:nvPr/>
        </p:nvGrpSpPr>
        <p:grpSpPr>
          <a:xfrm>
            <a:off x="2421088" y="3086578"/>
            <a:ext cx="5108276" cy="1526139"/>
            <a:chOff x="2421088" y="3086578"/>
            <a:chExt cx="5108276" cy="1526139"/>
          </a:xfrm>
        </p:grpSpPr>
        <p:cxnSp>
          <p:nvCxnSpPr>
            <p:cNvPr id="6" name="曲線コネクタ 5">
              <a:extLst>
                <a:ext uri="{FF2B5EF4-FFF2-40B4-BE49-F238E27FC236}">
                  <a16:creationId xmlns:a16="http://schemas.microsoft.com/office/drawing/2014/main" id="{4F101E11-E605-585C-9B51-1C1BC8DC39E1}"/>
                </a:ext>
              </a:extLst>
            </p:cNvPr>
            <p:cNvCxnSpPr>
              <a:cxnSpLocks/>
              <a:stCxn id="61" idx="6"/>
              <a:endCxn id="7" idx="1"/>
            </p:cNvCxnSpPr>
            <p:nvPr/>
          </p:nvCxnSpPr>
          <p:spPr>
            <a:xfrm flipV="1">
              <a:off x="2421088" y="3850197"/>
              <a:ext cx="237240" cy="179867"/>
            </a:xfrm>
            <a:prstGeom prst="curvedConnector3">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角丸四角形 6">
              <a:extLst>
                <a:ext uri="{FF2B5EF4-FFF2-40B4-BE49-F238E27FC236}">
                  <a16:creationId xmlns:a16="http://schemas.microsoft.com/office/drawing/2014/main" id="{0740DB0A-D288-4583-D7FF-6A0DDFE4A313}"/>
                </a:ext>
              </a:extLst>
            </p:cNvPr>
            <p:cNvSpPr/>
            <p:nvPr/>
          </p:nvSpPr>
          <p:spPr>
            <a:xfrm>
              <a:off x="2658328" y="3087677"/>
              <a:ext cx="4871036" cy="1525040"/>
            </a:xfrm>
            <a:prstGeom prst="roundRect">
              <a:avLst>
                <a:gd name="adj" fmla="val 2469"/>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76B9743-A4DE-3D0A-A150-49E91CFF3545}"/>
                </a:ext>
              </a:extLst>
            </p:cNvPr>
            <p:cNvSpPr txBox="1"/>
            <p:nvPr/>
          </p:nvSpPr>
          <p:spPr>
            <a:xfrm>
              <a:off x="2670015" y="3086578"/>
              <a:ext cx="465192"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1</a:t>
              </a:r>
              <a:endParaRPr kumimoji="1" lang="ja-JP" altLang="en-US" baseline="-25000">
                <a:solidFill>
                  <a:schemeClr val="accent4"/>
                </a:solidFill>
              </a:endParaRPr>
            </a:p>
          </p:txBody>
        </p:sp>
      </p:grpSp>
      <p:grpSp>
        <p:nvGrpSpPr>
          <p:cNvPr id="9" name="グループ化 8">
            <a:extLst>
              <a:ext uri="{FF2B5EF4-FFF2-40B4-BE49-F238E27FC236}">
                <a16:creationId xmlns:a16="http://schemas.microsoft.com/office/drawing/2014/main" id="{1CA522D4-A1DF-57DF-3D60-EA4070D91422}"/>
              </a:ext>
            </a:extLst>
          </p:cNvPr>
          <p:cNvGrpSpPr/>
          <p:nvPr/>
        </p:nvGrpSpPr>
        <p:grpSpPr>
          <a:xfrm>
            <a:off x="4250946" y="3220011"/>
            <a:ext cx="724863" cy="724863"/>
            <a:chOff x="1976929" y="5400093"/>
            <a:chExt cx="724863" cy="724863"/>
          </a:xfrm>
        </p:grpSpPr>
        <p:grpSp>
          <p:nvGrpSpPr>
            <p:cNvPr id="10" name="グループ化 9">
              <a:extLst>
                <a:ext uri="{FF2B5EF4-FFF2-40B4-BE49-F238E27FC236}">
                  <a16:creationId xmlns:a16="http://schemas.microsoft.com/office/drawing/2014/main" id="{1AEB7C75-6679-D1C6-4803-E0B97E8BE112}"/>
                </a:ext>
              </a:extLst>
            </p:cNvPr>
            <p:cNvGrpSpPr/>
            <p:nvPr/>
          </p:nvGrpSpPr>
          <p:grpSpPr>
            <a:xfrm>
              <a:off x="1976929" y="5400093"/>
              <a:ext cx="724863" cy="724863"/>
              <a:chOff x="1941073" y="2546403"/>
              <a:chExt cx="724863" cy="724863"/>
            </a:xfrm>
            <a:solidFill>
              <a:schemeClr val="bg1"/>
            </a:solidFill>
          </p:grpSpPr>
          <p:sp>
            <p:nvSpPr>
              <p:cNvPr id="12" name="正方形/長方形 11">
                <a:extLst>
                  <a:ext uri="{FF2B5EF4-FFF2-40B4-BE49-F238E27FC236}">
                    <a16:creationId xmlns:a16="http://schemas.microsoft.com/office/drawing/2014/main" id="{25B11064-5F39-77D3-0F4D-61BAF662939C}"/>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CFF540B-E04A-F61D-7923-4672EFE15149}"/>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70DD7F5-F32F-EA49-63D8-427AA478FC2B}"/>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48A6D0D-0A9B-4DD4-D997-9F625262E165}"/>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8E50952-A3BE-8CEC-B1FA-382272F7853C}"/>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5718A9C-8848-1917-B32A-4E07B1D675B1}"/>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14B5A2-BAD7-DF58-2C70-99D54DE7E714}"/>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1FF2BBD-DFA7-ABF5-99BB-8F7A239F46B0}"/>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108A29B7-DCF4-DD37-5C2A-F46C0927F49F}"/>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 name="正方形/長方形 10">
              <a:extLst>
                <a:ext uri="{FF2B5EF4-FFF2-40B4-BE49-F238E27FC236}">
                  <a16:creationId xmlns:a16="http://schemas.microsoft.com/office/drawing/2014/main" id="{26678844-EABF-7240-DC1B-D38866C34873}"/>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277B1894-AFA1-8870-9A21-EF60BC12218E}"/>
              </a:ext>
            </a:extLst>
          </p:cNvPr>
          <p:cNvGrpSpPr/>
          <p:nvPr/>
        </p:nvGrpSpPr>
        <p:grpSpPr>
          <a:xfrm>
            <a:off x="5295336" y="3220011"/>
            <a:ext cx="724863" cy="724863"/>
            <a:chOff x="1976929" y="5400093"/>
            <a:chExt cx="724863" cy="724863"/>
          </a:xfrm>
        </p:grpSpPr>
        <p:grpSp>
          <p:nvGrpSpPr>
            <p:cNvPr id="22" name="グループ化 21">
              <a:extLst>
                <a:ext uri="{FF2B5EF4-FFF2-40B4-BE49-F238E27FC236}">
                  <a16:creationId xmlns:a16="http://schemas.microsoft.com/office/drawing/2014/main" id="{363B77EE-3436-E4A4-A437-2FF894F3920E}"/>
                </a:ext>
              </a:extLst>
            </p:cNvPr>
            <p:cNvGrpSpPr/>
            <p:nvPr/>
          </p:nvGrpSpPr>
          <p:grpSpPr>
            <a:xfrm>
              <a:off x="1976929" y="5400093"/>
              <a:ext cx="724863" cy="724863"/>
              <a:chOff x="1941073" y="2546403"/>
              <a:chExt cx="724863" cy="724863"/>
            </a:xfrm>
            <a:solidFill>
              <a:schemeClr val="bg1"/>
            </a:solidFill>
          </p:grpSpPr>
          <p:sp>
            <p:nvSpPr>
              <p:cNvPr id="24" name="正方形/長方形 23">
                <a:extLst>
                  <a:ext uri="{FF2B5EF4-FFF2-40B4-BE49-F238E27FC236}">
                    <a16:creationId xmlns:a16="http://schemas.microsoft.com/office/drawing/2014/main" id="{F56D3628-3845-D653-C8F9-F02EE4EFC451}"/>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83D3AAF-2835-425C-5AA2-52E5B3542B23}"/>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5673D381-7DAC-43F4-70E3-4CF1524ED820}"/>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F6BAED0-682D-1EE6-94ED-DE5063BC0B68}"/>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D9AF4172-D8F4-1495-9D83-76153133B64D}"/>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8B8DDC15-88B7-2503-325B-503A61CCD923}"/>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64E9248C-F291-FBB6-0AC8-CDEDBF7DFF59}"/>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2965ED1-9A4C-F69B-8FA5-4845E65B4CF5}"/>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1003E9A-ABC0-07A5-96B3-BA60F5D5478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4A59AAEC-8206-CF3B-F91A-5ABC58CACD43}"/>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D57987A4-5665-C2CB-AD7B-A142F2A91032}"/>
              </a:ext>
            </a:extLst>
          </p:cNvPr>
          <p:cNvSpPr txBox="1"/>
          <p:nvPr/>
        </p:nvSpPr>
        <p:spPr>
          <a:xfrm>
            <a:off x="6083239" y="3438603"/>
            <a:ext cx="877163" cy="369332"/>
          </a:xfrm>
          <a:prstGeom prst="rect">
            <a:avLst/>
          </a:prstGeom>
          <a:noFill/>
        </p:spPr>
        <p:txBody>
          <a:bodyPr wrap="none" rtlCol="0">
            <a:spAutoFit/>
          </a:bodyPr>
          <a:lstStyle/>
          <a:p>
            <a:r>
              <a:rPr kumimoji="1" lang="ja-JP" altLang="en-US" b="1">
                <a:solidFill>
                  <a:schemeClr val="accent5"/>
                </a:solidFill>
              </a:rPr>
              <a:t>・・・</a:t>
            </a:r>
          </a:p>
        </p:txBody>
      </p:sp>
      <p:grpSp>
        <p:nvGrpSpPr>
          <p:cNvPr id="34" name="グループ化 33">
            <a:extLst>
              <a:ext uri="{FF2B5EF4-FFF2-40B4-BE49-F238E27FC236}">
                <a16:creationId xmlns:a16="http://schemas.microsoft.com/office/drawing/2014/main" id="{9A998E01-724B-B7FD-5ED4-85D7A232F329}"/>
              </a:ext>
            </a:extLst>
          </p:cNvPr>
          <p:cNvGrpSpPr/>
          <p:nvPr/>
        </p:nvGrpSpPr>
        <p:grpSpPr>
          <a:xfrm>
            <a:off x="3193859" y="3220011"/>
            <a:ext cx="724863" cy="724863"/>
            <a:chOff x="3193859" y="3220011"/>
            <a:chExt cx="724863" cy="724863"/>
          </a:xfrm>
        </p:grpSpPr>
        <p:grpSp>
          <p:nvGrpSpPr>
            <p:cNvPr id="35" name="グループ化 34">
              <a:extLst>
                <a:ext uri="{FF2B5EF4-FFF2-40B4-BE49-F238E27FC236}">
                  <a16:creationId xmlns:a16="http://schemas.microsoft.com/office/drawing/2014/main" id="{ADE05EB3-A15C-FC59-F116-F73ADFE3BDCB}"/>
                </a:ext>
              </a:extLst>
            </p:cNvPr>
            <p:cNvGrpSpPr/>
            <p:nvPr/>
          </p:nvGrpSpPr>
          <p:grpSpPr>
            <a:xfrm>
              <a:off x="3193859" y="3220011"/>
              <a:ext cx="724863" cy="724863"/>
              <a:chOff x="1976929" y="5400093"/>
              <a:chExt cx="724863" cy="724863"/>
            </a:xfrm>
          </p:grpSpPr>
          <p:grpSp>
            <p:nvGrpSpPr>
              <p:cNvPr id="37" name="グループ化 36">
                <a:extLst>
                  <a:ext uri="{FF2B5EF4-FFF2-40B4-BE49-F238E27FC236}">
                    <a16:creationId xmlns:a16="http://schemas.microsoft.com/office/drawing/2014/main" id="{CCA04AB6-7044-2E8E-299B-6068FECFF87B}"/>
                  </a:ext>
                </a:extLst>
              </p:cNvPr>
              <p:cNvGrpSpPr/>
              <p:nvPr/>
            </p:nvGrpSpPr>
            <p:grpSpPr>
              <a:xfrm>
                <a:off x="1976929" y="5400093"/>
                <a:ext cx="724863" cy="724863"/>
                <a:chOff x="1941073" y="2546403"/>
                <a:chExt cx="724863" cy="724863"/>
              </a:xfrm>
              <a:solidFill>
                <a:schemeClr val="bg1"/>
              </a:solidFill>
            </p:grpSpPr>
            <p:sp>
              <p:nvSpPr>
                <p:cNvPr id="39" name="正方形/長方形 38">
                  <a:extLst>
                    <a:ext uri="{FF2B5EF4-FFF2-40B4-BE49-F238E27FC236}">
                      <a16:creationId xmlns:a16="http://schemas.microsoft.com/office/drawing/2014/main" id="{F1CD7B39-96D9-5F26-6CB5-E719DD884BC1}"/>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A10F319-99C4-C94D-97A1-08F921C513B4}"/>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2AF3929-5E5E-C18C-703B-9B44C006E87E}"/>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5D0C2143-E0FC-A046-DB04-35525FB6AD88}"/>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685E9630-0704-E957-1571-EE679CE86E15}"/>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2F5CADA7-7399-FBB9-6D09-08A738603290}"/>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C3E2BBE-9817-1819-58E2-06B7D493CFCA}"/>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0B206C02-03CE-34A5-1BB7-7D727FA707FA}"/>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EBD8E499-0692-986F-F40A-F99B518473E9}"/>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8" name="正方形/長方形 37">
                <a:extLst>
                  <a:ext uri="{FF2B5EF4-FFF2-40B4-BE49-F238E27FC236}">
                    <a16:creationId xmlns:a16="http://schemas.microsoft.com/office/drawing/2014/main" id="{F236E52E-81D3-479D-F4E4-3820998AA62E}"/>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2C6EC302-67CC-42A6-F644-44F9AEFB45BD}"/>
                </a:ext>
              </a:extLst>
            </p:cNvPr>
            <p:cNvSpPr txBox="1"/>
            <p:nvPr/>
          </p:nvSpPr>
          <p:spPr>
            <a:xfrm>
              <a:off x="3404313" y="3393716"/>
              <a:ext cx="296876"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grpSp>
      <p:grpSp>
        <p:nvGrpSpPr>
          <p:cNvPr id="48" name="グループ化 47">
            <a:extLst>
              <a:ext uri="{FF2B5EF4-FFF2-40B4-BE49-F238E27FC236}">
                <a16:creationId xmlns:a16="http://schemas.microsoft.com/office/drawing/2014/main" id="{C4CB70FC-BF85-FB45-D1C5-71B8FB52EA28}"/>
              </a:ext>
            </a:extLst>
          </p:cNvPr>
          <p:cNvGrpSpPr/>
          <p:nvPr/>
        </p:nvGrpSpPr>
        <p:grpSpPr>
          <a:xfrm>
            <a:off x="3067501" y="3985527"/>
            <a:ext cx="4190730" cy="594819"/>
            <a:chOff x="1862093" y="3909923"/>
            <a:chExt cx="4190730" cy="594819"/>
          </a:xfrm>
        </p:grpSpPr>
        <p:cxnSp>
          <p:nvCxnSpPr>
            <p:cNvPr id="49" name="直線矢印コネクタ 48">
              <a:extLst>
                <a:ext uri="{FF2B5EF4-FFF2-40B4-BE49-F238E27FC236}">
                  <a16:creationId xmlns:a16="http://schemas.microsoft.com/office/drawing/2014/main" id="{E120C463-6C89-0845-66C9-3C6A5C31F15D}"/>
                </a:ext>
              </a:extLst>
            </p:cNvPr>
            <p:cNvCxnSpPr>
              <a:cxnSpLocks/>
            </p:cNvCxnSpPr>
            <p:nvPr/>
          </p:nvCxnSpPr>
          <p:spPr>
            <a:xfrm>
              <a:off x="1862093" y="4094589"/>
              <a:ext cx="389290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42F79D84-BC12-9480-67A5-1A1B17CF8590}"/>
                </a:ext>
              </a:extLst>
            </p:cNvPr>
            <p:cNvSpPr txBox="1"/>
            <p:nvPr/>
          </p:nvSpPr>
          <p:spPr>
            <a:xfrm>
              <a:off x="5755947" y="3909923"/>
              <a:ext cx="296876"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cxnSp>
          <p:nvCxnSpPr>
            <p:cNvPr id="51" name="直線コネクタ 50">
              <a:extLst>
                <a:ext uri="{FF2B5EF4-FFF2-40B4-BE49-F238E27FC236}">
                  <a16:creationId xmlns:a16="http://schemas.microsoft.com/office/drawing/2014/main" id="{BAFD1947-5321-8D92-7739-1FED858C8A7F}"/>
                </a:ext>
              </a:extLst>
            </p:cNvPr>
            <p:cNvCxnSpPr>
              <a:cxnSpLocks/>
            </p:cNvCxnSpPr>
            <p:nvPr/>
          </p:nvCxnSpPr>
          <p:spPr>
            <a:xfrm>
              <a:off x="2358998"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ED0C62C-B1E7-2E42-0AF3-D3B2B3CAE25A}"/>
                </a:ext>
              </a:extLst>
            </p:cNvPr>
            <p:cNvCxnSpPr>
              <a:cxnSpLocks/>
            </p:cNvCxnSpPr>
            <p:nvPr/>
          </p:nvCxnSpPr>
          <p:spPr>
            <a:xfrm>
              <a:off x="3402745"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D031E7B-5715-1A82-284F-5EFC742ECED2}"/>
                </a:ext>
              </a:extLst>
            </p:cNvPr>
            <p:cNvCxnSpPr>
              <a:cxnSpLocks/>
            </p:cNvCxnSpPr>
            <p:nvPr/>
          </p:nvCxnSpPr>
          <p:spPr>
            <a:xfrm>
              <a:off x="4454182"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856901D2-2B0D-1891-77C7-73D4A74A694D}"/>
                </a:ext>
              </a:extLst>
            </p:cNvPr>
            <p:cNvSpPr txBox="1"/>
            <p:nvPr/>
          </p:nvSpPr>
          <p:spPr>
            <a:xfrm>
              <a:off x="2230072"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1</a:t>
              </a:r>
              <a:endParaRPr kumimoji="1" lang="ja-JP" altLang="en-US" baseline="-25000">
                <a:solidFill>
                  <a:schemeClr val="accent1"/>
                </a:solidFill>
              </a:endParaRPr>
            </a:p>
          </p:txBody>
        </p:sp>
        <p:sp>
          <p:nvSpPr>
            <p:cNvPr id="55" name="テキスト ボックス 54">
              <a:extLst>
                <a:ext uri="{FF2B5EF4-FFF2-40B4-BE49-F238E27FC236}">
                  <a16:creationId xmlns:a16="http://schemas.microsoft.com/office/drawing/2014/main" id="{696F034F-9C63-32CD-592B-FB32544132C6}"/>
                </a:ext>
              </a:extLst>
            </p:cNvPr>
            <p:cNvSpPr txBox="1"/>
            <p:nvPr/>
          </p:nvSpPr>
          <p:spPr>
            <a:xfrm>
              <a:off x="3281294"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2</a:t>
              </a:r>
              <a:endParaRPr kumimoji="1" lang="ja-JP" altLang="en-US" baseline="-25000">
                <a:solidFill>
                  <a:schemeClr val="accent1"/>
                </a:solidFill>
              </a:endParaRPr>
            </a:p>
          </p:txBody>
        </p:sp>
        <p:sp>
          <p:nvSpPr>
            <p:cNvPr id="56" name="テキスト ボックス 55">
              <a:extLst>
                <a:ext uri="{FF2B5EF4-FFF2-40B4-BE49-F238E27FC236}">
                  <a16:creationId xmlns:a16="http://schemas.microsoft.com/office/drawing/2014/main" id="{068842A8-FD2D-C829-FFC6-1DDDEB13C775}"/>
                </a:ext>
              </a:extLst>
            </p:cNvPr>
            <p:cNvSpPr txBox="1"/>
            <p:nvPr/>
          </p:nvSpPr>
          <p:spPr>
            <a:xfrm>
              <a:off x="4300816"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3</a:t>
              </a:r>
              <a:endParaRPr kumimoji="1" lang="ja-JP" altLang="en-US" baseline="-25000">
                <a:solidFill>
                  <a:schemeClr val="accent1"/>
                </a:solidFill>
              </a:endParaRPr>
            </a:p>
          </p:txBody>
        </p:sp>
      </p:grpSp>
      <p:grpSp>
        <p:nvGrpSpPr>
          <p:cNvPr id="57" name="グループ化 56">
            <a:extLst>
              <a:ext uri="{FF2B5EF4-FFF2-40B4-BE49-F238E27FC236}">
                <a16:creationId xmlns:a16="http://schemas.microsoft.com/office/drawing/2014/main" id="{5FC978A1-FA1E-4A82-2864-9F9B51F72913}"/>
              </a:ext>
            </a:extLst>
          </p:cNvPr>
          <p:cNvGrpSpPr/>
          <p:nvPr/>
        </p:nvGrpSpPr>
        <p:grpSpPr>
          <a:xfrm>
            <a:off x="5976011" y="3069820"/>
            <a:ext cx="1554408" cy="369332"/>
            <a:chOff x="5976011" y="3069820"/>
            <a:chExt cx="1554408" cy="369332"/>
          </a:xfrm>
        </p:grpSpPr>
        <p:sp>
          <p:nvSpPr>
            <p:cNvPr id="58" name="テキスト ボックス 57">
              <a:extLst>
                <a:ext uri="{FF2B5EF4-FFF2-40B4-BE49-F238E27FC236}">
                  <a16:creationId xmlns:a16="http://schemas.microsoft.com/office/drawing/2014/main" id="{43255645-4650-C1A4-CC74-7D27B6D93A29}"/>
                </a:ext>
              </a:extLst>
            </p:cNvPr>
            <p:cNvSpPr txBox="1"/>
            <p:nvPr/>
          </p:nvSpPr>
          <p:spPr>
            <a:xfrm>
              <a:off x="6098617" y="3069820"/>
              <a:ext cx="1431802" cy="369332"/>
            </a:xfrm>
            <a:prstGeom prst="rect">
              <a:avLst/>
            </a:prstGeom>
            <a:noFill/>
          </p:spPr>
          <p:txBody>
            <a:bodyPr wrap="none" rtlCol="0">
              <a:spAutoFit/>
            </a:bodyPr>
            <a:lstStyle/>
            <a:p>
              <a:r>
                <a:rPr kumimoji="1" lang="en-US" altLang="ja-JP" b="1" dirty="0"/>
                <a:t>V </a:t>
              </a:r>
              <a:r>
                <a:rPr kumimoji="1" lang="en-US" altLang="ja-JP" dirty="0"/>
                <a:t>= {v</a:t>
              </a:r>
              <a:r>
                <a:rPr kumimoji="1" lang="en-US" altLang="ja-JP" baseline="-25000" dirty="0"/>
                <a:t>1</a:t>
              </a:r>
              <a:r>
                <a:rPr kumimoji="1" lang="en-US" altLang="ja-JP" dirty="0"/>
                <a:t>, v</a:t>
              </a:r>
              <a:r>
                <a:rPr kumimoji="1" lang="en-US" altLang="ja-JP" baseline="-25000" dirty="0"/>
                <a:t>2</a:t>
              </a:r>
              <a:r>
                <a:rPr kumimoji="1" lang="en-US" altLang="ja-JP" dirty="0"/>
                <a:t>, …}</a:t>
              </a:r>
              <a:endParaRPr kumimoji="1" lang="ja-JP" altLang="en-US"/>
            </a:p>
          </p:txBody>
        </p:sp>
        <p:sp>
          <p:nvSpPr>
            <p:cNvPr id="59" name="円/楕円 58">
              <a:extLst>
                <a:ext uri="{FF2B5EF4-FFF2-40B4-BE49-F238E27FC236}">
                  <a16:creationId xmlns:a16="http://schemas.microsoft.com/office/drawing/2014/main" id="{F7E3FDD5-CED9-8BB2-E972-6BBDC4B943FE}"/>
                </a:ext>
              </a:extLst>
            </p:cNvPr>
            <p:cNvSpPr/>
            <p:nvPr/>
          </p:nvSpPr>
          <p:spPr>
            <a:xfrm>
              <a:off x="5976011" y="3185520"/>
              <a:ext cx="94983" cy="94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1C6B4BE0-7DFF-AAC4-7B56-F381FDBEDAB7}"/>
              </a:ext>
            </a:extLst>
          </p:cNvPr>
          <p:cNvGrpSpPr/>
          <p:nvPr/>
        </p:nvGrpSpPr>
        <p:grpSpPr>
          <a:xfrm>
            <a:off x="1964325" y="3007847"/>
            <a:ext cx="456763" cy="3522345"/>
            <a:chOff x="1964325" y="3007847"/>
            <a:chExt cx="456763" cy="3522345"/>
          </a:xfrm>
        </p:grpSpPr>
        <p:sp>
          <p:nvSpPr>
            <p:cNvPr id="61" name="円/楕円 60">
              <a:extLst>
                <a:ext uri="{FF2B5EF4-FFF2-40B4-BE49-F238E27FC236}">
                  <a16:creationId xmlns:a16="http://schemas.microsoft.com/office/drawing/2014/main" id="{3EDB5BCC-794A-1E4A-1A2A-DE803D3640DC}"/>
                </a:ext>
              </a:extLst>
            </p:cNvPr>
            <p:cNvSpPr/>
            <p:nvPr/>
          </p:nvSpPr>
          <p:spPr>
            <a:xfrm>
              <a:off x="2231122" y="3935081"/>
              <a:ext cx="189966" cy="1899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a:extLst>
                <a:ext uri="{FF2B5EF4-FFF2-40B4-BE49-F238E27FC236}">
                  <a16:creationId xmlns:a16="http://schemas.microsoft.com/office/drawing/2014/main" id="{5C5DAD50-30B5-6DE5-863B-AAFCABF09157}"/>
                </a:ext>
              </a:extLst>
            </p:cNvPr>
            <p:cNvGrpSpPr/>
            <p:nvPr/>
          </p:nvGrpSpPr>
          <p:grpSpPr>
            <a:xfrm>
              <a:off x="1964325" y="3007847"/>
              <a:ext cx="386644" cy="3522345"/>
              <a:chOff x="1964325" y="3007847"/>
              <a:chExt cx="386644" cy="3522345"/>
            </a:xfrm>
          </p:grpSpPr>
          <p:cxnSp>
            <p:nvCxnSpPr>
              <p:cNvPr id="64" name="直線コネクタ 63">
                <a:extLst>
                  <a:ext uri="{FF2B5EF4-FFF2-40B4-BE49-F238E27FC236}">
                    <a16:creationId xmlns:a16="http://schemas.microsoft.com/office/drawing/2014/main" id="{5669D1AD-01A6-F0E2-11C2-FFDF343C37AF}"/>
                  </a:ext>
                </a:extLst>
              </p:cNvPr>
              <p:cNvCxnSpPr>
                <a:cxnSpLocks/>
              </p:cNvCxnSpPr>
              <p:nvPr/>
            </p:nvCxnSpPr>
            <p:spPr>
              <a:xfrm>
                <a:off x="2327277" y="3340821"/>
                <a:ext cx="0" cy="25362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192F027-2DEE-6FE6-80AD-15DEF39E27CF}"/>
                  </a:ext>
                </a:extLst>
              </p:cNvPr>
              <p:cNvSpPr txBox="1"/>
              <p:nvPr/>
            </p:nvSpPr>
            <p:spPr>
              <a:xfrm>
                <a:off x="1964325" y="3007847"/>
                <a:ext cx="386644" cy="369332"/>
              </a:xfrm>
              <a:prstGeom prst="rect">
                <a:avLst/>
              </a:prstGeom>
              <a:noFill/>
            </p:spPr>
            <p:txBody>
              <a:bodyPr wrap="none" rtlCol="0">
                <a:spAutoFit/>
              </a:bodyPr>
              <a:lstStyle/>
              <a:p>
                <a:r>
                  <a:rPr kumimoji="1" lang="en-US" altLang="ja-JP" b="1" dirty="0">
                    <a:solidFill>
                      <a:schemeClr val="accent4"/>
                    </a:solidFill>
                  </a:rPr>
                  <a:t>M</a:t>
                </a:r>
                <a:endParaRPr kumimoji="1" lang="ja-JP" altLang="en-US" b="1">
                  <a:solidFill>
                    <a:schemeClr val="accent4"/>
                  </a:solidFill>
                </a:endParaRPr>
              </a:p>
            </p:txBody>
          </p:sp>
          <p:cxnSp>
            <p:nvCxnSpPr>
              <p:cNvPr id="66" name="直線コネクタ 65">
                <a:extLst>
                  <a:ext uri="{FF2B5EF4-FFF2-40B4-BE49-F238E27FC236}">
                    <a16:creationId xmlns:a16="http://schemas.microsoft.com/office/drawing/2014/main" id="{60438D6A-3D90-245D-0DCA-E97B0C0EA2E2}"/>
                  </a:ext>
                </a:extLst>
              </p:cNvPr>
              <p:cNvCxnSpPr>
                <a:cxnSpLocks/>
              </p:cNvCxnSpPr>
              <p:nvPr/>
            </p:nvCxnSpPr>
            <p:spPr>
              <a:xfrm>
                <a:off x="2326105" y="5922154"/>
                <a:ext cx="0" cy="608038"/>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grpSp>
        <p:sp>
          <p:nvSpPr>
            <p:cNvPr id="63" name="円/楕円 62">
              <a:extLst>
                <a:ext uri="{FF2B5EF4-FFF2-40B4-BE49-F238E27FC236}">
                  <a16:creationId xmlns:a16="http://schemas.microsoft.com/office/drawing/2014/main" id="{BF2B6556-2BC3-A31C-92E5-3901C15A99C7}"/>
                </a:ext>
              </a:extLst>
            </p:cNvPr>
            <p:cNvSpPr/>
            <p:nvPr/>
          </p:nvSpPr>
          <p:spPr>
            <a:xfrm>
              <a:off x="2229842" y="5593545"/>
              <a:ext cx="189966" cy="1899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456734D6-4858-9FB1-D363-7A4A8A25BF74}"/>
              </a:ext>
            </a:extLst>
          </p:cNvPr>
          <p:cNvGrpSpPr/>
          <p:nvPr/>
        </p:nvGrpSpPr>
        <p:grpSpPr>
          <a:xfrm>
            <a:off x="7832400" y="3193691"/>
            <a:ext cx="1259242" cy="1384697"/>
            <a:chOff x="7832400" y="3117491"/>
            <a:chExt cx="1259242" cy="1384697"/>
          </a:xfrm>
        </p:grpSpPr>
        <p:grpSp>
          <p:nvGrpSpPr>
            <p:cNvPr id="68" name="グループ化 67">
              <a:extLst>
                <a:ext uri="{FF2B5EF4-FFF2-40B4-BE49-F238E27FC236}">
                  <a16:creationId xmlns:a16="http://schemas.microsoft.com/office/drawing/2014/main" id="{8A3EA565-6AF7-A80C-2C2A-24B0570C0330}"/>
                </a:ext>
              </a:extLst>
            </p:cNvPr>
            <p:cNvGrpSpPr/>
            <p:nvPr/>
          </p:nvGrpSpPr>
          <p:grpSpPr>
            <a:xfrm>
              <a:off x="7938495" y="3117491"/>
              <a:ext cx="1153147" cy="1156303"/>
              <a:chOff x="8490249" y="3291814"/>
              <a:chExt cx="1153147" cy="1156303"/>
            </a:xfrm>
          </p:grpSpPr>
          <p:grpSp>
            <p:nvGrpSpPr>
              <p:cNvPr id="70" name="グループ化 69">
                <a:extLst>
                  <a:ext uri="{FF2B5EF4-FFF2-40B4-BE49-F238E27FC236}">
                    <a16:creationId xmlns:a16="http://schemas.microsoft.com/office/drawing/2014/main" id="{3553813F-36D0-EF19-2A4F-FAE5AA3CBC44}"/>
                  </a:ext>
                </a:extLst>
              </p:cNvPr>
              <p:cNvGrpSpPr/>
              <p:nvPr/>
            </p:nvGrpSpPr>
            <p:grpSpPr>
              <a:xfrm>
                <a:off x="8490249" y="3291814"/>
                <a:ext cx="820239" cy="809223"/>
                <a:chOff x="8490249" y="3291814"/>
                <a:chExt cx="820239" cy="809223"/>
              </a:xfrm>
            </p:grpSpPr>
            <p:sp>
              <p:nvSpPr>
                <p:cNvPr id="75" name="直方体 74">
                  <a:extLst>
                    <a:ext uri="{FF2B5EF4-FFF2-40B4-BE49-F238E27FC236}">
                      <a16:creationId xmlns:a16="http://schemas.microsoft.com/office/drawing/2014/main" id="{4D025340-FBE4-1C48-39F9-C23E5F749F37}"/>
                    </a:ext>
                  </a:extLst>
                </p:cNvPr>
                <p:cNvSpPr/>
                <p:nvPr/>
              </p:nvSpPr>
              <p:spPr>
                <a:xfrm>
                  <a:off x="8490249" y="3291814"/>
                  <a:ext cx="809224" cy="80922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コネクタ 75">
                  <a:extLst>
                    <a:ext uri="{FF2B5EF4-FFF2-40B4-BE49-F238E27FC236}">
                      <a16:creationId xmlns:a16="http://schemas.microsoft.com/office/drawing/2014/main" id="{E34C7481-EA2E-398D-B10B-29C7D9FE68C8}"/>
                    </a:ext>
                  </a:extLst>
                </p:cNvPr>
                <p:cNvCxnSpPr/>
                <p:nvPr/>
              </p:nvCxnSpPr>
              <p:spPr>
                <a:xfrm>
                  <a:off x="8490249" y="4101037"/>
                  <a:ext cx="636983" cy="0"/>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D65584E-3979-5185-FF51-56B075F350CA}"/>
                    </a:ext>
                  </a:extLst>
                </p:cNvPr>
                <p:cNvCxnSpPr>
                  <a:cxnSpLocks/>
                </p:cNvCxnSpPr>
                <p:nvPr/>
              </p:nvCxnSpPr>
              <p:spPr>
                <a:xfrm flipH="1" flipV="1">
                  <a:off x="9299473" y="3312787"/>
                  <a:ext cx="11015" cy="592792"/>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0F0D678-8769-627D-C70D-CA361D36A0B3}"/>
                    </a:ext>
                  </a:extLst>
                </p:cNvPr>
                <p:cNvCxnSpPr>
                  <a:cxnSpLocks/>
                </p:cNvCxnSpPr>
                <p:nvPr/>
              </p:nvCxnSpPr>
              <p:spPr>
                <a:xfrm flipV="1">
                  <a:off x="9127232" y="3905579"/>
                  <a:ext cx="183256" cy="195458"/>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1" name="テキスト ボックス 70">
                <a:extLst>
                  <a:ext uri="{FF2B5EF4-FFF2-40B4-BE49-F238E27FC236}">
                    <a16:creationId xmlns:a16="http://schemas.microsoft.com/office/drawing/2014/main" id="{975BA524-0674-CB96-ADFE-60F9D2CFBD6A}"/>
                  </a:ext>
                </a:extLst>
              </p:cNvPr>
              <p:cNvSpPr txBox="1"/>
              <p:nvPr/>
            </p:nvSpPr>
            <p:spPr>
              <a:xfrm>
                <a:off x="8642804" y="4078785"/>
                <a:ext cx="290464"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sp>
            <p:nvSpPr>
              <p:cNvPr id="72" name="テキスト ボックス 71">
                <a:extLst>
                  <a:ext uri="{FF2B5EF4-FFF2-40B4-BE49-F238E27FC236}">
                    <a16:creationId xmlns:a16="http://schemas.microsoft.com/office/drawing/2014/main" id="{B467141F-EA58-CFEB-5CCA-33F0275BDF1D}"/>
                  </a:ext>
                </a:extLst>
              </p:cNvPr>
              <p:cNvSpPr txBox="1"/>
              <p:nvPr/>
            </p:nvSpPr>
            <p:spPr>
              <a:xfrm>
                <a:off x="9213988" y="3937344"/>
                <a:ext cx="298480"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sp>
            <p:nvSpPr>
              <p:cNvPr id="73" name="テキスト ボックス 72">
                <a:extLst>
                  <a:ext uri="{FF2B5EF4-FFF2-40B4-BE49-F238E27FC236}">
                    <a16:creationId xmlns:a16="http://schemas.microsoft.com/office/drawing/2014/main" id="{3068D63A-B29D-79B7-E377-2CE24FE5E5A3}"/>
                  </a:ext>
                </a:extLst>
              </p:cNvPr>
              <p:cNvSpPr txBox="1"/>
              <p:nvPr/>
            </p:nvSpPr>
            <p:spPr>
              <a:xfrm>
                <a:off x="9322474" y="3463847"/>
                <a:ext cx="320922" cy="369332"/>
              </a:xfrm>
              <a:prstGeom prst="rect">
                <a:avLst/>
              </a:prstGeom>
              <a:noFill/>
            </p:spPr>
            <p:txBody>
              <a:bodyPr wrap="none" rtlCol="0">
                <a:spAutoFit/>
              </a:bodyPr>
              <a:lstStyle/>
              <a:p>
                <a:r>
                  <a:rPr kumimoji="1" lang="en-US" altLang="ja-JP" b="1" dirty="0"/>
                  <a:t>V</a:t>
                </a:r>
                <a:endParaRPr kumimoji="1" lang="ja-JP" altLang="en-US" b="1"/>
              </a:p>
            </p:txBody>
          </p:sp>
          <p:sp>
            <p:nvSpPr>
              <p:cNvPr id="74" name="テキスト ボックス 73">
                <a:extLst>
                  <a:ext uri="{FF2B5EF4-FFF2-40B4-BE49-F238E27FC236}">
                    <a16:creationId xmlns:a16="http://schemas.microsoft.com/office/drawing/2014/main" id="{88675D28-AA12-A889-D217-B9B3DE885677}"/>
                  </a:ext>
                </a:extLst>
              </p:cNvPr>
              <p:cNvSpPr txBox="1"/>
              <p:nvPr/>
            </p:nvSpPr>
            <p:spPr>
              <a:xfrm>
                <a:off x="8578445" y="3584294"/>
                <a:ext cx="447558"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1</a:t>
                </a:r>
                <a:endParaRPr kumimoji="1" lang="ja-JP" altLang="en-US" baseline="-25000">
                  <a:solidFill>
                    <a:schemeClr val="accent4"/>
                  </a:solidFill>
                </a:endParaRPr>
              </a:p>
            </p:txBody>
          </p:sp>
        </p:grpSp>
        <p:sp>
          <p:nvSpPr>
            <p:cNvPr id="69" name="テキスト ボックス 68">
              <a:extLst>
                <a:ext uri="{FF2B5EF4-FFF2-40B4-BE49-F238E27FC236}">
                  <a16:creationId xmlns:a16="http://schemas.microsoft.com/office/drawing/2014/main" id="{3E3A389C-ADCC-2126-7219-C1129677B32D}"/>
                </a:ext>
              </a:extLst>
            </p:cNvPr>
            <p:cNvSpPr txBox="1"/>
            <p:nvPr/>
          </p:nvSpPr>
          <p:spPr>
            <a:xfrm>
              <a:off x="7832400" y="4225189"/>
              <a:ext cx="1184748" cy="276999"/>
            </a:xfrm>
            <a:prstGeom prst="rect">
              <a:avLst/>
            </a:prstGeom>
            <a:noFill/>
          </p:spPr>
          <p:txBody>
            <a:bodyPr wrap="none" rtlCol="0">
              <a:spAutoFit/>
            </a:bodyPr>
            <a:lstStyle/>
            <a:p>
              <a:r>
                <a:rPr kumimoji="1" lang="en-US" altLang="ja-JP" sz="1200" b="1" dirty="0"/>
                <a:t>3</a:t>
              </a:r>
              <a:r>
                <a:rPr kumimoji="1" lang="en-US" altLang="ja-JP" sz="1200" b="1" baseline="30000" dirty="0"/>
                <a:t>rd</a:t>
              </a:r>
              <a:r>
                <a:rPr kumimoji="1" lang="en-US" altLang="ja-JP" sz="1200" b="1" dirty="0"/>
                <a:t> order tensor</a:t>
              </a:r>
              <a:endParaRPr kumimoji="1" lang="ja-JP" altLang="en-US" sz="1200" b="1"/>
            </a:p>
          </p:txBody>
        </p:sp>
      </p:grpSp>
      <p:grpSp>
        <p:nvGrpSpPr>
          <p:cNvPr id="79" name="グループ化 78">
            <a:extLst>
              <a:ext uri="{FF2B5EF4-FFF2-40B4-BE49-F238E27FC236}">
                <a16:creationId xmlns:a16="http://schemas.microsoft.com/office/drawing/2014/main" id="{301F2B79-B2EC-4314-AEA4-75106E44B7C0}"/>
              </a:ext>
            </a:extLst>
          </p:cNvPr>
          <p:cNvGrpSpPr/>
          <p:nvPr/>
        </p:nvGrpSpPr>
        <p:grpSpPr>
          <a:xfrm>
            <a:off x="2419808" y="4728284"/>
            <a:ext cx="6671834" cy="1567402"/>
            <a:chOff x="2419808" y="4728284"/>
            <a:chExt cx="6671834" cy="1567402"/>
          </a:xfrm>
        </p:grpSpPr>
        <p:grpSp>
          <p:nvGrpSpPr>
            <p:cNvPr id="80" name="グループ化 79">
              <a:extLst>
                <a:ext uri="{FF2B5EF4-FFF2-40B4-BE49-F238E27FC236}">
                  <a16:creationId xmlns:a16="http://schemas.microsoft.com/office/drawing/2014/main" id="{2A8E892B-27FC-C4A9-701A-E87CD9652331}"/>
                </a:ext>
              </a:extLst>
            </p:cNvPr>
            <p:cNvGrpSpPr/>
            <p:nvPr/>
          </p:nvGrpSpPr>
          <p:grpSpPr>
            <a:xfrm>
              <a:off x="2419808" y="4728284"/>
              <a:ext cx="5109331" cy="1542897"/>
              <a:chOff x="2419808" y="4728284"/>
              <a:chExt cx="5109331" cy="1542897"/>
            </a:xfrm>
          </p:grpSpPr>
          <p:cxnSp>
            <p:nvCxnSpPr>
              <p:cNvPr id="93" name="曲線コネクタ 92">
                <a:extLst>
                  <a:ext uri="{FF2B5EF4-FFF2-40B4-BE49-F238E27FC236}">
                    <a16:creationId xmlns:a16="http://schemas.microsoft.com/office/drawing/2014/main" id="{9B022060-D0D4-F2B6-E895-7872C6039515}"/>
                  </a:ext>
                </a:extLst>
              </p:cNvPr>
              <p:cNvCxnSpPr>
                <a:cxnSpLocks/>
                <a:stCxn id="63" idx="6"/>
                <a:endCxn id="95" idx="1"/>
              </p:cNvCxnSpPr>
              <p:nvPr/>
            </p:nvCxnSpPr>
            <p:spPr>
              <a:xfrm flipV="1">
                <a:off x="2419808" y="5508661"/>
                <a:ext cx="237240" cy="179867"/>
              </a:xfrm>
              <a:prstGeom prst="curvedConnector3">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83619237-52EE-603F-1B35-5EF8E05714CE}"/>
                  </a:ext>
                </a:extLst>
              </p:cNvPr>
              <p:cNvGrpSpPr/>
              <p:nvPr/>
            </p:nvGrpSpPr>
            <p:grpSpPr>
              <a:xfrm>
                <a:off x="2657048" y="4728284"/>
                <a:ext cx="4872091" cy="1542897"/>
                <a:chOff x="3143407" y="2967918"/>
                <a:chExt cx="4872091" cy="1542897"/>
              </a:xfrm>
            </p:grpSpPr>
            <p:sp>
              <p:nvSpPr>
                <p:cNvPr id="95" name="角丸四角形 94">
                  <a:extLst>
                    <a:ext uri="{FF2B5EF4-FFF2-40B4-BE49-F238E27FC236}">
                      <a16:creationId xmlns:a16="http://schemas.microsoft.com/office/drawing/2014/main" id="{B3CBDEB1-3EA6-43A4-14D3-67533D474C56}"/>
                    </a:ext>
                  </a:extLst>
                </p:cNvPr>
                <p:cNvSpPr/>
                <p:nvPr/>
              </p:nvSpPr>
              <p:spPr>
                <a:xfrm>
                  <a:off x="3143407" y="2985775"/>
                  <a:ext cx="4871036" cy="1525040"/>
                </a:xfrm>
                <a:prstGeom prst="roundRect">
                  <a:avLst>
                    <a:gd name="adj" fmla="val 2469"/>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6" name="グループ化 95">
                  <a:extLst>
                    <a:ext uri="{FF2B5EF4-FFF2-40B4-BE49-F238E27FC236}">
                      <a16:creationId xmlns:a16="http://schemas.microsoft.com/office/drawing/2014/main" id="{C44A10D9-AD2B-69F2-3B5E-4F3262C867DA}"/>
                    </a:ext>
                  </a:extLst>
                </p:cNvPr>
                <p:cNvGrpSpPr/>
                <p:nvPr/>
              </p:nvGrpSpPr>
              <p:grpSpPr>
                <a:xfrm>
                  <a:off x="3678938" y="3118109"/>
                  <a:ext cx="724863" cy="724863"/>
                  <a:chOff x="1976929" y="5400093"/>
                  <a:chExt cx="724863" cy="724863"/>
                </a:xfrm>
              </p:grpSpPr>
              <p:grpSp>
                <p:nvGrpSpPr>
                  <p:cNvPr id="135" name="グループ化 134">
                    <a:extLst>
                      <a:ext uri="{FF2B5EF4-FFF2-40B4-BE49-F238E27FC236}">
                        <a16:creationId xmlns:a16="http://schemas.microsoft.com/office/drawing/2014/main" id="{4C93BC7A-AF9D-104E-4139-288FFEBC17A2}"/>
                      </a:ext>
                    </a:extLst>
                  </p:cNvPr>
                  <p:cNvGrpSpPr/>
                  <p:nvPr/>
                </p:nvGrpSpPr>
                <p:grpSpPr>
                  <a:xfrm>
                    <a:off x="1976929" y="5400093"/>
                    <a:ext cx="724863" cy="724863"/>
                    <a:chOff x="1941073" y="2546403"/>
                    <a:chExt cx="724863" cy="724863"/>
                  </a:xfrm>
                  <a:solidFill>
                    <a:schemeClr val="bg1"/>
                  </a:solidFill>
                </p:grpSpPr>
                <p:sp>
                  <p:nvSpPr>
                    <p:cNvPr id="137" name="正方形/長方形 136">
                      <a:extLst>
                        <a:ext uri="{FF2B5EF4-FFF2-40B4-BE49-F238E27FC236}">
                          <a16:creationId xmlns:a16="http://schemas.microsoft.com/office/drawing/2014/main" id="{73DEF7D1-5954-D325-1263-8FB4EBA98455}"/>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BCDFB59E-64AF-C697-EB0B-36B2848CB41F}"/>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D1E3DF4B-E1F2-2A9F-B094-EDCF5D70D64D}"/>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84753E65-05FA-4DA1-C211-86C36FA5E98E}"/>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6BDB9D9D-5D2D-0AE3-4FAD-E3B22D245ACC}"/>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98CE6126-2DE8-22EC-7C0D-55799547DE69}"/>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B0DEA146-91AA-68A2-009E-67809AF4D73D}"/>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78687923-9D73-0F47-873A-10C4569943E3}"/>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6DFF6C6D-22CB-38BF-AB0D-409B661922BD}"/>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36" name="正方形/長方形 135">
                    <a:extLst>
                      <a:ext uri="{FF2B5EF4-FFF2-40B4-BE49-F238E27FC236}">
                        <a16:creationId xmlns:a16="http://schemas.microsoft.com/office/drawing/2014/main" id="{5DE67D88-3DBB-A605-6247-B0BE484279DF}"/>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7" name="グループ化 96">
                  <a:extLst>
                    <a:ext uri="{FF2B5EF4-FFF2-40B4-BE49-F238E27FC236}">
                      <a16:creationId xmlns:a16="http://schemas.microsoft.com/office/drawing/2014/main" id="{E654855D-7EEC-E8CB-76B7-F170395D729C}"/>
                    </a:ext>
                  </a:extLst>
                </p:cNvPr>
                <p:cNvGrpSpPr/>
                <p:nvPr/>
              </p:nvGrpSpPr>
              <p:grpSpPr>
                <a:xfrm>
                  <a:off x="4736025" y="3118109"/>
                  <a:ext cx="724863" cy="724863"/>
                  <a:chOff x="1976929" y="5400093"/>
                  <a:chExt cx="724863" cy="724863"/>
                </a:xfrm>
              </p:grpSpPr>
              <p:grpSp>
                <p:nvGrpSpPr>
                  <p:cNvPr id="124" name="グループ化 123">
                    <a:extLst>
                      <a:ext uri="{FF2B5EF4-FFF2-40B4-BE49-F238E27FC236}">
                        <a16:creationId xmlns:a16="http://schemas.microsoft.com/office/drawing/2014/main" id="{24873FE2-A726-B375-C6D9-6F619173E9DE}"/>
                      </a:ext>
                    </a:extLst>
                  </p:cNvPr>
                  <p:cNvGrpSpPr/>
                  <p:nvPr/>
                </p:nvGrpSpPr>
                <p:grpSpPr>
                  <a:xfrm>
                    <a:off x="1976929" y="5400093"/>
                    <a:ext cx="724863" cy="724863"/>
                    <a:chOff x="1941073" y="2546403"/>
                    <a:chExt cx="724863" cy="724863"/>
                  </a:xfrm>
                  <a:solidFill>
                    <a:schemeClr val="bg1"/>
                  </a:solidFill>
                </p:grpSpPr>
                <p:sp>
                  <p:nvSpPr>
                    <p:cNvPr id="126" name="正方形/長方形 125">
                      <a:extLst>
                        <a:ext uri="{FF2B5EF4-FFF2-40B4-BE49-F238E27FC236}">
                          <a16:creationId xmlns:a16="http://schemas.microsoft.com/office/drawing/2014/main" id="{209CAE3C-1BE5-E2F2-4F2E-D7D863BEFDCD}"/>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6BEBC32E-7573-DB96-6AB8-D738E97FBA56}"/>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6461850D-E876-B879-5C4F-99D5FDC33C46}"/>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C88E2FD3-BE06-AA18-248D-ED88B90E2F9E}"/>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E9F3AD83-490E-65A1-27CD-88976C4D81AA}"/>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B91B411E-E2F7-7883-57E9-5865819225E7}"/>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6E7D63C5-3E9B-6785-A498-567EEFEF08A7}"/>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B03745D6-B835-0F0F-DDA6-73819543D4FA}"/>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5C7C39A9-EC53-6D94-48F8-3C57A9EA7C5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25" name="正方形/長方形 124">
                    <a:extLst>
                      <a:ext uri="{FF2B5EF4-FFF2-40B4-BE49-F238E27FC236}">
                        <a16:creationId xmlns:a16="http://schemas.microsoft.com/office/drawing/2014/main" id="{33F73472-26B7-55B4-52C1-F35F00BD4AB1}"/>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8" name="グループ化 97">
                  <a:extLst>
                    <a:ext uri="{FF2B5EF4-FFF2-40B4-BE49-F238E27FC236}">
                      <a16:creationId xmlns:a16="http://schemas.microsoft.com/office/drawing/2014/main" id="{1E0A8BEA-3935-5617-AC8A-5D016B491DF6}"/>
                    </a:ext>
                  </a:extLst>
                </p:cNvPr>
                <p:cNvGrpSpPr/>
                <p:nvPr/>
              </p:nvGrpSpPr>
              <p:grpSpPr>
                <a:xfrm>
                  <a:off x="5780415" y="3118109"/>
                  <a:ext cx="724863" cy="724863"/>
                  <a:chOff x="1976929" y="5400093"/>
                  <a:chExt cx="724863" cy="724863"/>
                </a:xfrm>
              </p:grpSpPr>
              <p:grpSp>
                <p:nvGrpSpPr>
                  <p:cNvPr id="113" name="グループ化 112">
                    <a:extLst>
                      <a:ext uri="{FF2B5EF4-FFF2-40B4-BE49-F238E27FC236}">
                        <a16:creationId xmlns:a16="http://schemas.microsoft.com/office/drawing/2014/main" id="{6E134899-8C3F-EE82-42A6-E92D4FBC996D}"/>
                      </a:ext>
                    </a:extLst>
                  </p:cNvPr>
                  <p:cNvGrpSpPr/>
                  <p:nvPr/>
                </p:nvGrpSpPr>
                <p:grpSpPr>
                  <a:xfrm>
                    <a:off x="1976929" y="5400093"/>
                    <a:ext cx="724863" cy="724863"/>
                    <a:chOff x="1941073" y="2546403"/>
                    <a:chExt cx="724863" cy="724863"/>
                  </a:xfrm>
                  <a:solidFill>
                    <a:schemeClr val="bg1"/>
                  </a:solidFill>
                </p:grpSpPr>
                <p:sp>
                  <p:nvSpPr>
                    <p:cNvPr id="115" name="正方形/長方形 114">
                      <a:extLst>
                        <a:ext uri="{FF2B5EF4-FFF2-40B4-BE49-F238E27FC236}">
                          <a16:creationId xmlns:a16="http://schemas.microsoft.com/office/drawing/2014/main" id="{8A8BC401-B6D6-3192-96AA-CAA3716109E0}"/>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2648D39E-A66E-86B6-7B45-BE60D701CAB3}"/>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7B53CA67-5E30-91D4-5D35-ACD6F9C6F494}"/>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5D64F9E1-FF32-6244-B5CC-AEEF994B25A3}"/>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08971F49-06A9-942C-B550-EEB4B6329A23}"/>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3D8D29A6-7C36-40BD-0C44-378AD0E5AF55}"/>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226760F9-A63A-AA08-758C-22FB7D8CE3FC}"/>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9D46C2BC-7A0E-E1B3-CA00-7FA0BC0AC6D4}"/>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BF0C8273-0737-32CB-2783-81DE9D8E67D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4" name="正方形/長方形 113">
                    <a:extLst>
                      <a:ext uri="{FF2B5EF4-FFF2-40B4-BE49-F238E27FC236}">
                        <a16:creationId xmlns:a16="http://schemas.microsoft.com/office/drawing/2014/main" id="{557023F1-E452-3C02-F86D-00848910E4EB}"/>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E0AF29D1-53EB-149D-6F58-8AF6E7DD1419}"/>
                    </a:ext>
                  </a:extLst>
                </p:cNvPr>
                <p:cNvSpPr txBox="1"/>
                <p:nvPr/>
              </p:nvSpPr>
              <p:spPr>
                <a:xfrm>
                  <a:off x="6568318" y="3336701"/>
                  <a:ext cx="877163" cy="369332"/>
                </a:xfrm>
                <a:prstGeom prst="rect">
                  <a:avLst/>
                </a:prstGeom>
                <a:noFill/>
              </p:spPr>
              <p:txBody>
                <a:bodyPr wrap="none" rtlCol="0">
                  <a:spAutoFit/>
                </a:bodyPr>
                <a:lstStyle/>
                <a:p>
                  <a:r>
                    <a:rPr kumimoji="1" lang="ja-JP" altLang="en-US" b="1">
                      <a:solidFill>
                        <a:schemeClr val="accent5"/>
                      </a:solidFill>
                    </a:rPr>
                    <a:t>・・・</a:t>
                  </a:r>
                </a:p>
              </p:txBody>
            </p:sp>
            <p:sp>
              <p:nvSpPr>
                <p:cNvPr id="100" name="テキスト ボックス 99">
                  <a:extLst>
                    <a:ext uri="{FF2B5EF4-FFF2-40B4-BE49-F238E27FC236}">
                      <a16:creationId xmlns:a16="http://schemas.microsoft.com/office/drawing/2014/main" id="{6C5335FD-BCC5-3BEB-18AD-8A03483FFFB3}"/>
                    </a:ext>
                  </a:extLst>
                </p:cNvPr>
                <p:cNvSpPr txBox="1"/>
                <p:nvPr/>
              </p:nvSpPr>
              <p:spPr>
                <a:xfrm>
                  <a:off x="3155094" y="2984676"/>
                  <a:ext cx="465192"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2</a:t>
                  </a:r>
                  <a:endParaRPr kumimoji="1" lang="ja-JP" altLang="en-US" baseline="-25000">
                    <a:solidFill>
                      <a:schemeClr val="accent4"/>
                    </a:solidFill>
                  </a:endParaRPr>
                </a:p>
              </p:txBody>
            </p:sp>
            <p:sp>
              <p:nvSpPr>
                <p:cNvPr id="101" name="テキスト ボックス 100">
                  <a:extLst>
                    <a:ext uri="{FF2B5EF4-FFF2-40B4-BE49-F238E27FC236}">
                      <a16:creationId xmlns:a16="http://schemas.microsoft.com/office/drawing/2014/main" id="{2C1573A7-8254-22AD-12DD-AA7A4830D544}"/>
                    </a:ext>
                  </a:extLst>
                </p:cNvPr>
                <p:cNvSpPr txBox="1"/>
                <p:nvPr/>
              </p:nvSpPr>
              <p:spPr>
                <a:xfrm>
                  <a:off x="3889392" y="3291814"/>
                  <a:ext cx="296876"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grpSp>
              <p:nvGrpSpPr>
                <p:cNvPr id="102" name="グループ化 101">
                  <a:extLst>
                    <a:ext uri="{FF2B5EF4-FFF2-40B4-BE49-F238E27FC236}">
                      <a16:creationId xmlns:a16="http://schemas.microsoft.com/office/drawing/2014/main" id="{0E269E26-52C1-9DFA-AE51-33F8E89842CB}"/>
                    </a:ext>
                  </a:extLst>
                </p:cNvPr>
                <p:cNvGrpSpPr/>
                <p:nvPr/>
              </p:nvGrpSpPr>
              <p:grpSpPr>
                <a:xfrm>
                  <a:off x="3552580" y="3883625"/>
                  <a:ext cx="4190730" cy="594819"/>
                  <a:chOff x="1862093" y="3909923"/>
                  <a:chExt cx="4190730" cy="594819"/>
                </a:xfrm>
              </p:grpSpPr>
              <p:cxnSp>
                <p:nvCxnSpPr>
                  <p:cNvPr id="105" name="直線矢印コネクタ 104">
                    <a:extLst>
                      <a:ext uri="{FF2B5EF4-FFF2-40B4-BE49-F238E27FC236}">
                        <a16:creationId xmlns:a16="http://schemas.microsoft.com/office/drawing/2014/main" id="{F4FCD461-CB61-E2F4-B083-3A8AF44FECC6}"/>
                      </a:ext>
                    </a:extLst>
                  </p:cNvPr>
                  <p:cNvCxnSpPr>
                    <a:cxnSpLocks/>
                  </p:cNvCxnSpPr>
                  <p:nvPr/>
                </p:nvCxnSpPr>
                <p:spPr>
                  <a:xfrm>
                    <a:off x="1862093" y="4094589"/>
                    <a:ext cx="389290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7FB03F03-7A37-245B-FCD8-838E0E27F67A}"/>
                      </a:ext>
                    </a:extLst>
                  </p:cNvPr>
                  <p:cNvSpPr txBox="1"/>
                  <p:nvPr/>
                </p:nvSpPr>
                <p:spPr>
                  <a:xfrm>
                    <a:off x="5755947" y="3909923"/>
                    <a:ext cx="296876"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cxnSp>
                <p:nvCxnSpPr>
                  <p:cNvPr id="107" name="直線コネクタ 106">
                    <a:extLst>
                      <a:ext uri="{FF2B5EF4-FFF2-40B4-BE49-F238E27FC236}">
                        <a16:creationId xmlns:a16="http://schemas.microsoft.com/office/drawing/2014/main" id="{37C4098A-AFF0-FE44-8340-D09D7014F17B}"/>
                      </a:ext>
                    </a:extLst>
                  </p:cNvPr>
                  <p:cNvCxnSpPr>
                    <a:cxnSpLocks/>
                  </p:cNvCxnSpPr>
                  <p:nvPr/>
                </p:nvCxnSpPr>
                <p:spPr>
                  <a:xfrm>
                    <a:off x="2358998"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3A106B5B-C15C-8EEC-9741-F82BAEBCBE0E}"/>
                      </a:ext>
                    </a:extLst>
                  </p:cNvPr>
                  <p:cNvCxnSpPr>
                    <a:cxnSpLocks/>
                  </p:cNvCxnSpPr>
                  <p:nvPr/>
                </p:nvCxnSpPr>
                <p:spPr>
                  <a:xfrm>
                    <a:off x="3402745"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E7446376-90D1-49BE-20CB-1F9663311361}"/>
                      </a:ext>
                    </a:extLst>
                  </p:cNvPr>
                  <p:cNvCxnSpPr>
                    <a:cxnSpLocks/>
                  </p:cNvCxnSpPr>
                  <p:nvPr/>
                </p:nvCxnSpPr>
                <p:spPr>
                  <a:xfrm>
                    <a:off x="4454182"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C4AC8647-E19C-735F-8C0B-27AE4653B232}"/>
                      </a:ext>
                    </a:extLst>
                  </p:cNvPr>
                  <p:cNvSpPr txBox="1"/>
                  <p:nvPr/>
                </p:nvSpPr>
                <p:spPr>
                  <a:xfrm>
                    <a:off x="2230072"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1</a:t>
                    </a:r>
                    <a:endParaRPr kumimoji="1" lang="ja-JP" altLang="en-US" baseline="-25000">
                      <a:solidFill>
                        <a:schemeClr val="accent1"/>
                      </a:solidFill>
                    </a:endParaRPr>
                  </a:p>
                </p:txBody>
              </p:sp>
              <p:sp>
                <p:nvSpPr>
                  <p:cNvPr id="111" name="テキスト ボックス 110">
                    <a:extLst>
                      <a:ext uri="{FF2B5EF4-FFF2-40B4-BE49-F238E27FC236}">
                        <a16:creationId xmlns:a16="http://schemas.microsoft.com/office/drawing/2014/main" id="{42920CF5-E5A3-2B0E-FE3B-3113E2423A65}"/>
                      </a:ext>
                    </a:extLst>
                  </p:cNvPr>
                  <p:cNvSpPr txBox="1"/>
                  <p:nvPr/>
                </p:nvSpPr>
                <p:spPr>
                  <a:xfrm>
                    <a:off x="3281294"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2</a:t>
                    </a:r>
                    <a:endParaRPr kumimoji="1" lang="ja-JP" altLang="en-US" baseline="-25000">
                      <a:solidFill>
                        <a:schemeClr val="accent1"/>
                      </a:solidFill>
                    </a:endParaRPr>
                  </a:p>
                </p:txBody>
              </p:sp>
              <p:sp>
                <p:nvSpPr>
                  <p:cNvPr id="112" name="テキスト ボックス 111">
                    <a:extLst>
                      <a:ext uri="{FF2B5EF4-FFF2-40B4-BE49-F238E27FC236}">
                        <a16:creationId xmlns:a16="http://schemas.microsoft.com/office/drawing/2014/main" id="{073EDA04-D5CB-5E22-02FB-0104C146F5A7}"/>
                      </a:ext>
                    </a:extLst>
                  </p:cNvPr>
                  <p:cNvSpPr txBox="1"/>
                  <p:nvPr/>
                </p:nvSpPr>
                <p:spPr>
                  <a:xfrm>
                    <a:off x="4300816"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3</a:t>
                    </a:r>
                    <a:endParaRPr kumimoji="1" lang="ja-JP" altLang="en-US" baseline="-25000">
                      <a:solidFill>
                        <a:schemeClr val="accent1"/>
                      </a:solidFill>
                    </a:endParaRPr>
                  </a:p>
                </p:txBody>
              </p:sp>
            </p:grpSp>
            <p:sp>
              <p:nvSpPr>
                <p:cNvPr id="103" name="テキスト ボックス 102">
                  <a:extLst>
                    <a:ext uri="{FF2B5EF4-FFF2-40B4-BE49-F238E27FC236}">
                      <a16:creationId xmlns:a16="http://schemas.microsoft.com/office/drawing/2014/main" id="{92012168-DB33-587C-BFCC-0ED77490E9DA}"/>
                    </a:ext>
                  </a:extLst>
                </p:cNvPr>
                <p:cNvSpPr txBox="1"/>
                <p:nvPr/>
              </p:nvSpPr>
              <p:spPr>
                <a:xfrm>
                  <a:off x="6583696" y="2967918"/>
                  <a:ext cx="1431802" cy="369332"/>
                </a:xfrm>
                <a:prstGeom prst="rect">
                  <a:avLst/>
                </a:prstGeom>
                <a:noFill/>
              </p:spPr>
              <p:txBody>
                <a:bodyPr wrap="none" rtlCol="0">
                  <a:spAutoFit/>
                </a:bodyPr>
                <a:lstStyle/>
                <a:p>
                  <a:r>
                    <a:rPr kumimoji="1" lang="en-US" altLang="ja-JP" b="1" dirty="0"/>
                    <a:t>V </a:t>
                  </a:r>
                  <a:r>
                    <a:rPr kumimoji="1" lang="en-US" altLang="ja-JP" dirty="0"/>
                    <a:t>= {v</a:t>
                  </a:r>
                  <a:r>
                    <a:rPr kumimoji="1" lang="en-US" altLang="ja-JP" baseline="-25000" dirty="0"/>
                    <a:t>1</a:t>
                  </a:r>
                  <a:r>
                    <a:rPr kumimoji="1" lang="en-US" altLang="ja-JP" dirty="0"/>
                    <a:t>, v</a:t>
                  </a:r>
                  <a:r>
                    <a:rPr kumimoji="1" lang="en-US" altLang="ja-JP" baseline="-25000" dirty="0"/>
                    <a:t>2</a:t>
                  </a:r>
                  <a:r>
                    <a:rPr kumimoji="1" lang="en-US" altLang="ja-JP" dirty="0"/>
                    <a:t>, …}</a:t>
                  </a:r>
                  <a:endParaRPr kumimoji="1" lang="ja-JP" altLang="en-US"/>
                </a:p>
              </p:txBody>
            </p:sp>
            <p:sp>
              <p:nvSpPr>
                <p:cNvPr id="104" name="円/楕円 103">
                  <a:extLst>
                    <a:ext uri="{FF2B5EF4-FFF2-40B4-BE49-F238E27FC236}">
                      <a16:creationId xmlns:a16="http://schemas.microsoft.com/office/drawing/2014/main" id="{9998904E-AC1F-9815-F6F1-623130E9487D}"/>
                    </a:ext>
                  </a:extLst>
                </p:cNvPr>
                <p:cNvSpPr/>
                <p:nvPr/>
              </p:nvSpPr>
              <p:spPr>
                <a:xfrm>
                  <a:off x="6461090" y="3083618"/>
                  <a:ext cx="94983" cy="94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1" name="グループ化 80">
              <a:extLst>
                <a:ext uri="{FF2B5EF4-FFF2-40B4-BE49-F238E27FC236}">
                  <a16:creationId xmlns:a16="http://schemas.microsoft.com/office/drawing/2014/main" id="{4EC6001B-BADC-3840-AF94-182715D1E0E2}"/>
                </a:ext>
              </a:extLst>
            </p:cNvPr>
            <p:cNvGrpSpPr/>
            <p:nvPr/>
          </p:nvGrpSpPr>
          <p:grpSpPr>
            <a:xfrm>
              <a:off x="7832400" y="4910989"/>
              <a:ext cx="1259242" cy="1384697"/>
              <a:chOff x="7832400" y="3117491"/>
              <a:chExt cx="1259242" cy="1384697"/>
            </a:xfrm>
          </p:grpSpPr>
          <p:grpSp>
            <p:nvGrpSpPr>
              <p:cNvPr id="82" name="グループ化 81">
                <a:extLst>
                  <a:ext uri="{FF2B5EF4-FFF2-40B4-BE49-F238E27FC236}">
                    <a16:creationId xmlns:a16="http://schemas.microsoft.com/office/drawing/2014/main" id="{5AD01D1A-70EB-9D94-962E-A79E2C7D191D}"/>
                  </a:ext>
                </a:extLst>
              </p:cNvPr>
              <p:cNvGrpSpPr/>
              <p:nvPr/>
            </p:nvGrpSpPr>
            <p:grpSpPr>
              <a:xfrm>
                <a:off x="7938495" y="3117491"/>
                <a:ext cx="1153147" cy="1156303"/>
                <a:chOff x="8490249" y="3291814"/>
                <a:chExt cx="1153147" cy="1156303"/>
              </a:xfrm>
            </p:grpSpPr>
            <p:grpSp>
              <p:nvGrpSpPr>
                <p:cNvPr id="84" name="グループ化 83">
                  <a:extLst>
                    <a:ext uri="{FF2B5EF4-FFF2-40B4-BE49-F238E27FC236}">
                      <a16:creationId xmlns:a16="http://schemas.microsoft.com/office/drawing/2014/main" id="{DBACB790-7EB9-E785-6D7A-8C0C24AB89BB}"/>
                    </a:ext>
                  </a:extLst>
                </p:cNvPr>
                <p:cNvGrpSpPr/>
                <p:nvPr/>
              </p:nvGrpSpPr>
              <p:grpSpPr>
                <a:xfrm>
                  <a:off x="8490249" y="3291814"/>
                  <a:ext cx="820239" cy="809223"/>
                  <a:chOff x="8490249" y="3291814"/>
                  <a:chExt cx="820239" cy="809223"/>
                </a:xfrm>
              </p:grpSpPr>
              <p:sp>
                <p:nvSpPr>
                  <p:cNvPr id="89" name="直方体 88">
                    <a:extLst>
                      <a:ext uri="{FF2B5EF4-FFF2-40B4-BE49-F238E27FC236}">
                        <a16:creationId xmlns:a16="http://schemas.microsoft.com/office/drawing/2014/main" id="{A82ED12E-3944-0741-08D2-06E47D70BE6F}"/>
                      </a:ext>
                    </a:extLst>
                  </p:cNvPr>
                  <p:cNvSpPr/>
                  <p:nvPr/>
                </p:nvSpPr>
                <p:spPr>
                  <a:xfrm>
                    <a:off x="8490249" y="3291814"/>
                    <a:ext cx="809224" cy="80922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0" name="直線コネクタ 89">
                    <a:extLst>
                      <a:ext uri="{FF2B5EF4-FFF2-40B4-BE49-F238E27FC236}">
                        <a16:creationId xmlns:a16="http://schemas.microsoft.com/office/drawing/2014/main" id="{BDE7F3A1-4AF4-1958-6B09-4AF213693EA9}"/>
                      </a:ext>
                    </a:extLst>
                  </p:cNvPr>
                  <p:cNvCxnSpPr/>
                  <p:nvPr/>
                </p:nvCxnSpPr>
                <p:spPr>
                  <a:xfrm>
                    <a:off x="8490249" y="4101037"/>
                    <a:ext cx="636983" cy="0"/>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A58B2442-1150-B7B9-35DD-92F1C7F6FC17}"/>
                      </a:ext>
                    </a:extLst>
                  </p:cNvPr>
                  <p:cNvCxnSpPr>
                    <a:cxnSpLocks/>
                  </p:cNvCxnSpPr>
                  <p:nvPr/>
                </p:nvCxnSpPr>
                <p:spPr>
                  <a:xfrm flipH="1" flipV="1">
                    <a:off x="9299473" y="3312787"/>
                    <a:ext cx="11015" cy="592792"/>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FA79F62E-0D8B-D0AC-5B13-42F9B2EF4857}"/>
                      </a:ext>
                    </a:extLst>
                  </p:cNvPr>
                  <p:cNvCxnSpPr>
                    <a:cxnSpLocks/>
                  </p:cNvCxnSpPr>
                  <p:nvPr/>
                </p:nvCxnSpPr>
                <p:spPr>
                  <a:xfrm flipV="1">
                    <a:off x="9127232" y="3905579"/>
                    <a:ext cx="183256" cy="195458"/>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85" name="テキスト ボックス 84">
                  <a:extLst>
                    <a:ext uri="{FF2B5EF4-FFF2-40B4-BE49-F238E27FC236}">
                      <a16:creationId xmlns:a16="http://schemas.microsoft.com/office/drawing/2014/main" id="{27D932F9-7DC0-C139-ECF4-23B7F0743A95}"/>
                    </a:ext>
                  </a:extLst>
                </p:cNvPr>
                <p:cNvSpPr txBox="1"/>
                <p:nvPr/>
              </p:nvSpPr>
              <p:spPr>
                <a:xfrm>
                  <a:off x="8642804" y="4078785"/>
                  <a:ext cx="290464"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sp>
              <p:nvSpPr>
                <p:cNvPr id="86" name="テキスト ボックス 85">
                  <a:extLst>
                    <a:ext uri="{FF2B5EF4-FFF2-40B4-BE49-F238E27FC236}">
                      <a16:creationId xmlns:a16="http://schemas.microsoft.com/office/drawing/2014/main" id="{8397DF8B-8A27-0109-36B8-83981F542FD4}"/>
                    </a:ext>
                  </a:extLst>
                </p:cNvPr>
                <p:cNvSpPr txBox="1"/>
                <p:nvPr/>
              </p:nvSpPr>
              <p:spPr>
                <a:xfrm>
                  <a:off x="9213988" y="3937344"/>
                  <a:ext cx="298480"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sp>
              <p:nvSpPr>
                <p:cNvPr id="87" name="テキスト ボックス 86">
                  <a:extLst>
                    <a:ext uri="{FF2B5EF4-FFF2-40B4-BE49-F238E27FC236}">
                      <a16:creationId xmlns:a16="http://schemas.microsoft.com/office/drawing/2014/main" id="{A49E0EE0-B40A-FAD0-8311-94547ED22D81}"/>
                    </a:ext>
                  </a:extLst>
                </p:cNvPr>
                <p:cNvSpPr txBox="1"/>
                <p:nvPr/>
              </p:nvSpPr>
              <p:spPr>
                <a:xfrm>
                  <a:off x="9322474" y="3463847"/>
                  <a:ext cx="320922" cy="369332"/>
                </a:xfrm>
                <a:prstGeom prst="rect">
                  <a:avLst/>
                </a:prstGeom>
                <a:noFill/>
              </p:spPr>
              <p:txBody>
                <a:bodyPr wrap="none" rtlCol="0">
                  <a:spAutoFit/>
                </a:bodyPr>
                <a:lstStyle/>
                <a:p>
                  <a:r>
                    <a:rPr kumimoji="1" lang="en-US" altLang="ja-JP" b="1" dirty="0"/>
                    <a:t>V</a:t>
                  </a:r>
                  <a:endParaRPr kumimoji="1" lang="ja-JP" altLang="en-US" b="1"/>
                </a:p>
              </p:txBody>
            </p:sp>
            <p:sp>
              <p:nvSpPr>
                <p:cNvPr id="88" name="テキスト ボックス 87">
                  <a:extLst>
                    <a:ext uri="{FF2B5EF4-FFF2-40B4-BE49-F238E27FC236}">
                      <a16:creationId xmlns:a16="http://schemas.microsoft.com/office/drawing/2014/main" id="{D128698F-1B4D-44FE-8377-7F40ED64F123}"/>
                    </a:ext>
                  </a:extLst>
                </p:cNvPr>
                <p:cNvSpPr txBox="1"/>
                <p:nvPr/>
              </p:nvSpPr>
              <p:spPr>
                <a:xfrm>
                  <a:off x="8578445" y="3584294"/>
                  <a:ext cx="450764"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2</a:t>
                  </a:r>
                  <a:endParaRPr kumimoji="1" lang="ja-JP" altLang="en-US" baseline="-25000">
                    <a:solidFill>
                      <a:schemeClr val="accent4"/>
                    </a:solidFill>
                  </a:endParaRPr>
                </a:p>
              </p:txBody>
            </p:sp>
          </p:grpSp>
          <p:sp>
            <p:nvSpPr>
              <p:cNvPr id="83" name="テキスト ボックス 82">
                <a:extLst>
                  <a:ext uri="{FF2B5EF4-FFF2-40B4-BE49-F238E27FC236}">
                    <a16:creationId xmlns:a16="http://schemas.microsoft.com/office/drawing/2014/main" id="{FE4F0603-834A-69A2-52C3-0002CC79A370}"/>
                  </a:ext>
                </a:extLst>
              </p:cNvPr>
              <p:cNvSpPr txBox="1"/>
              <p:nvPr/>
            </p:nvSpPr>
            <p:spPr>
              <a:xfrm>
                <a:off x="7832400" y="4225189"/>
                <a:ext cx="1184748" cy="276999"/>
              </a:xfrm>
              <a:prstGeom prst="rect">
                <a:avLst/>
              </a:prstGeom>
              <a:noFill/>
            </p:spPr>
            <p:txBody>
              <a:bodyPr wrap="none" rtlCol="0">
                <a:spAutoFit/>
              </a:bodyPr>
              <a:lstStyle/>
              <a:p>
                <a:r>
                  <a:rPr kumimoji="1" lang="en-US" altLang="ja-JP" sz="1200" b="1" dirty="0"/>
                  <a:t>3</a:t>
                </a:r>
                <a:r>
                  <a:rPr kumimoji="1" lang="en-US" altLang="ja-JP" sz="1200" b="1" baseline="30000" dirty="0"/>
                  <a:t>rd</a:t>
                </a:r>
                <a:r>
                  <a:rPr kumimoji="1" lang="en-US" altLang="ja-JP" sz="1200" b="1" dirty="0"/>
                  <a:t> order tensor</a:t>
                </a:r>
                <a:endParaRPr kumimoji="1" lang="ja-JP" altLang="en-US" sz="1200" b="1"/>
              </a:p>
            </p:txBody>
          </p:sp>
        </p:grpSp>
      </p:grpSp>
      <p:grpSp>
        <p:nvGrpSpPr>
          <p:cNvPr id="146" name="グループ化 145">
            <a:extLst>
              <a:ext uri="{FF2B5EF4-FFF2-40B4-BE49-F238E27FC236}">
                <a16:creationId xmlns:a16="http://schemas.microsoft.com/office/drawing/2014/main" id="{4478D586-902F-9681-1A70-CBD8D3DB9685}"/>
              </a:ext>
            </a:extLst>
          </p:cNvPr>
          <p:cNvGrpSpPr/>
          <p:nvPr/>
        </p:nvGrpSpPr>
        <p:grpSpPr>
          <a:xfrm>
            <a:off x="9149219" y="3546647"/>
            <a:ext cx="2532906" cy="2400128"/>
            <a:chOff x="9149219" y="3546647"/>
            <a:chExt cx="2532906" cy="2400128"/>
          </a:xfrm>
        </p:grpSpPr>
        <p:grpSp>
          <p:nvGrpSpPr>
            <p:cNvPr id="147" name="グループ化 146">
              <a:extLst>
                <a:ext uri="{FF2B5EF4-FFF2-40B4-BE49-F238E27FC236}">
                  <a16:creationId xmlns:a16="http://schemas.microsoft.com/office/drawing/2014/main" id="{D2AFA29E-E85E-E66A-9349-342DE0EE6B5B}"/>
                </a:ext>
              </a:extLst>
            </p:cNvPr>
            <p:cNvGrpSpPr/>
            <p:nvPr/>
          </p:nvGrpSpPr>
          <p:grpSpPr>
            <a:xfrm>
              <a:off x="9792546" y="3546647"/>
              <a:ext cx="1889579" cy="2400128"/>
              <a:chOff x="9792546" y="3470447"/>
              <a:chExt cx="1889579" cy="2400128"/>
            </a:xfrm>
          </p:grpSpPr>
          <p:sp>
            <p:nvSpPr>
              <p:cNvPr id="149" name="テキスト ボックス 148">
                <a:extLst>
                  <a:ext uri="{FF2B5EF4-FFF2-40B4-BE49-F238E27FC236}">
                    <a16:creationId xmlns:a16="http://schemas.microsoft.com/office/drawing/2014/main" id="{44B1E2E2-0C46-01E0-D5AA-5D633A1D3BDB}"/>
                  </a:ext>
                </a:extLst>
              </p:cNvPr>
              <p:cNvSpPr txBox="1"/>
              <p:nvPr/>
            </p:nvSpPr>
            <p:spPr>
              <a:xfrm>
                <a:off x="9904880" y="5501243"/>
                <a:ext cx="1679434" cy="369332"/>
              </a:xfrm>
              <a:prstGeom prst="rect">
                <a:avLst/>
              </a:prstGeom>
              <a:noFill/>
            </p:spPr>
            <p:txBody>
              <a:bodyPr wrap="none" rtlCol="0">
                <a:spAutoFit/>
              </a:bodyPr>
              <a:lstStyle/>
              <a:p>
                <a:pPr algn="ctr"/>
                <a:r>
                  <a:rPr kumimoji="1" lang="en-US" altLang="ja-JP" b="1" dirty="0"/>
                  <a:t>4</a:t>
                </a:r>
                <a:r>
                  <a:rPr kumimoji="1" lang="en-US" altLang="ja-JP" b="1" baseline="30000" dirty="0"/>
                  <a:t>th</a:t>
                </a:r>
                <a:r>
                  <a:rPr kumimoji="1" lang="en-US" altLang="ja-JP" b="1" dirty="0"/>
                  <a:t> order tensor</a:t>
                </a:r>
                <a:endParaRPr kumimoji="1" lang="ja-JP" altLang="en-US" b="1"/>
              </a:p>
            </p:txBody>
          </p:sp>
          <p:sp>
            <p:nvSpPr>
              <p:cNvPr id="150" name="直方体 149">
                <a:extLst>
                  <a:ext uri="{FF2B5EF4-FFF2-40B4-BE49-F238E27FC236}">
                    <a16:creationId xmlns:a16="http://schemas.microsoft.com/office/drawing/2014/main" id="{9129043E-D510-B5E5-86DF-1A8878A58E17}"/>
                  </a:ext>
                </a:extLst>
              </p:cNvPr>
              <p:cNvSpPr/>
              <p:nvPr/>
            </p:nvSpPr>
            <p:spPr>
              <a:xfrm>
                <a:off x="9792546" y="470780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直方体 150">
                <a:extLst>
                  <a:ext uri="{FF2B5EF4-FFF2-40B4-BE49-F238E27FC236}">
                    <a16:creationId xmlns:a16="http://schemas.microsoft.com/office/drawing/2014/main" id="{E24BB9EF-BA8A-AB31-B6E5-E550139BA966}"/>
                  </a:ext>
                </a:extLst>
              </p:cNvPr>
              <p:cNvSpPr/>
              <p:nvPr/>
            </p:nvSpPr>
            <p:spPr>
              <a:xfrm>
                <a:off x="10416162" y="470037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直方体 151">
                <a:extLst>
                  <a:ext uri="{FF2B5EF4-FFF2-40B4-BE49-F238E27FC236}">
                    <a16:creationId xmlns:a16="http://schemas.microsoft.com/office/drawing/2014/main" id="{AE9AEA24-32C1-575E-F7B1-0E773A07CFDB}"/>
                  </a:ext>
                </a:extLst>
              </p:cNvPr>
              <p:cNvSpPr/>
              <p:nvPr/>
            </p:nvSpPr>
            <p:spPr>
              <a:xfrm>
                <a:off x="9792546" y="409655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直方体 152">
                <a:extLst>
                  <a:ext uri="{FF2B5EF4-FFF2-40B4-BE49-F238E27FC236}">
                    <a16:creationId xmlns:a16="http://schemas.microsoft.com/office/drawing/2014/main" id="{37294AB4-E34D-5069-DCCC-5848C51F4AA3}"/>
                  </a:ext>
                </a:extLst>
              </p:cNvPr>
              <p:cNvSpPr/>
              <p:nvPr/>
            </p:nvSpPr>
            <p:spPr>
              <a:xfrm>
                <a:off x="10416162" y="408912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直方体 153">
                <a:extLst>
                  <a:ext uri="{FF2B5EF4-FFF2-40B4-BE49-F238E27FC236}">
                    <a16:creationId xmlns:a16="http://schemas.microsoft.com/office/drawing/2014/main" id="{025C8443-F2EB-C3DE-75AF-3A89F1EA68F8}"/>
                  </a:ext>
                </a:extLst>
              </p:cNvPr>
              <p:cNvSpPr/>
              <p:nvPr/>
            </p:nvSpPr>
            <p:spPr>
              <a:xfrm>
                <a:off x="11039778" y="4081697"/>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直方体 154">
                <a:extLst>
                  <a:ext uri="{FF2B5EF4-FFF2-40B4-BE49-F238E27FC236}">
                    <a16:creationId xmlns:a16="http://schemas.microsoft.com/office/drawing/2014/main" id="{B55FD210-57D8-64A4-E818-72437ABCD21B}"/>
                  </a:ext>
                </a:extLst>
              </p:cNvPr>
              <p:cNvSpPr/>
              <p:nvPr/>
            </p:nvSpPr>
            <p:spPr>
              <a:xfrm>
                <a:off x="9792546" y="348530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直方体 155">
                <a:extLst>
                  <a:ext uri="{FF2B5EF4-FFF2-40B4-BE49-F238E27FC236}">
                    <a16:creationId xmlns:a16="http://schemas.microsoft.com/office/drawing/2014/main" id="{F3B0881F-C8FB-E34C-7FCD-56E479DA144F}"/>
                  </a:ext>
                </a:extLst>
              </p:cNvPr>
              <p:cNvSpPr/>
              <p:nvPr/>
            </p:nvSpPr>
            <p:spPr>
              <a:xfrm>
                <a:off x="10416162" y="347787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直方体 156">
                <a:extLst>
                  <a:ext uri="{FF2B5EF4-FFF2-40B4-BE49-F238E27FC236}">
                    <a16:creationId xmlns:a16="http://schemas.microsoft.com/office/drawing/2014/main" id="{8996CB11-3A81-DB51-0EEB-8B46E003B761}"/>
                  </a:ext>
                </a:extLst>
              </p:cNvPr>
              <p:cNvSpPr/>
              <p:nvPr/>
            </p:nvSpPr>
            <p:spPr>
              <a:xfrm>
                <a:off x="11039778" y="3470447"/>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テキスト ボックス 157">
                <a:extLst>
                  <a:ext uri="{FF2B5EF4-FFF2-40B4-BE49-F238E27FC236}">
                    <a16:creationId xmlns:a16="http://schemas.microsoft.com/office/drawing/2014/main" id="{FED2BC0E-3524-34BA-E746-614F71CF53D1}"/>
                  </a:ext>
                </a:extLst>
              </p:cNvPr>
              <p:cNvSpPr txBox="1"/>
              <p:nvPr/>
            </p:nvSpPr>
            <p:spPr>
              <a:xfrm>
                <a:off x="10958850" y="4821245"/>
                <a:ext cx="723275" cy="307777"/>
              </a:xfrm>
              <a:prstGeom prst="rect">
                <a:avLst/>
              </a:prstGeom>
              <a:noFill/>
            </p:spPr>
            <p:txBody>
              <a:bodyPr wrap="none" rtlCol="0">
                <a:spAutoFit/>
              </a:bodyPr>
              <a:lstStyle/>
              <a:p>
                <a:r>
                  <a:rPr kumimoji="1" lang="ja-JP" altLang="en-US" sz="1400" b="1">
                    <a:solidFill>
                      <a:schemeClr val="accent4"/>
                    </a:solidFill>
                  </a:rPr>
                  <a:t>・・・</a:t>
                </a:r>
              </a:p>
            </p:txBody>
          </p:sp>
        </p:grpSp>
        <p:sp>
          <p:nvSpPr>
            <p:cNvPr id="148" name="右矢印 147">
              <a:extLst>
                <a:ext uri="{FF2B5EF4-FFF2-40B4-BE49-F238E27FC236}">
                  <a16:creationId xmlns:a16="http://schemas.microsoft.com/office/drawing/2014/main" id="{B96EEB03-9957-D0DC-9A3E-DDB346D2383A}"/>
                </a:ext>
              </a:extLst>
            </p:cNvPr>
            <p:cNvSpPr/>
            <p:nvPr/>
          </p:nvSpPr>
          <p:spPr>
            <a:xfrm>
              <a:off x="9149219" y="4606779"/>
              <a:ext cx="385733" cy="18979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735B48B6-8107-71A3-1850-0C72238B302A}"/>
              </a:ext>
            </a:extLst>
          </p:cNvPr>
          <p:cNvGrpSpPr/>
          <p:nvPr/>
        </p:nvGrpSpPr>
        <p:grpSpPr>
          <a:xfrm>
            <a:off x="381393" y="3414689"/>
            <a:ext cx="1849729" cy="1094794"/>
            <a:chOff x="381393" y="3414689"/>
            <a:chExt cx="1849729" cy="1094794"/>
          </a:xfrm>
        </p:grpSpPr>
        <p:pic>
          <p:nvPicPr>
            <p:cNvPr id="160" name="図 159">
              <a:extLst>
                <a:ext uri="{FF2B5EF4-FFF2-40B4-BE49-F238E27FC236}">
                  <a16:creationId xmlns:a16="http://schemas.microsoft.com/office/drawing/2014/main" id="{EDB13E6A-1C30-1EF0-A808-2D351741C370}"/>
                </a:ext>
              </a:extLst>
            </p:cNvPr>
            <p:cNvPicPr>
              <a:picLocks noChangeAspect="1"/>
            </p:cNvPicPr>
            <p:nvPr/>
          </p:nvPicPr>
          <p:blipFill rotWithShape="1">
            <a:blip r:embed="rId3"/>
            <a:srcRect r="67381"/>
            <a:stretch/>
          </p:blipFill>
          <p:spPr>
            <a:xfrm>
              <a:off x="381393" y="3414689"/>
              <a:ext cx="1508339" cy="1094794"/>
            </a:xfrm>
            <a:prstGeom prst="rect">
              <a:avLst/>
            </a:prstGeom>
            <a:effectLst>
              <a:outerShdw blurRad="50800" dist="38100" dir="2700000" algn="tl" rotWithShape="0">
                <a:prstClr val="black">
                  <a:alpha val="40000"/>
                </a:prstClr>
              </a:outerShdw>
            </a:effectLst>
          </p:spPr>
        </p:pic>
        <p:cxnSp>
          <p:nvCxnSpPr>
            <p:cNvPr id="161" name="曲線コネクタ 160">
              <a:extLst>
                <a:ext uri="{FF2B5EF4-FFF2-40B4-BE49-F238E27FC236}">
                  <a16:creationId xmlns:a16="http://schemas.microsoft.com/office/drawing/2014/main" id="{772015C6-4CD5-524D-6EA0-64AE97B21B2E}"/>
                </a:ext>
              </a:extLst>
            </p:cNvPr>
            <p:cNvCxnSpPr>
              <a:stCxn id="160" idx="3"/>
              <a:endCxn id="61" idx="2"/>
            </p:cNvCxnSpPr>
            <p:nvPr/>
          </p:nvCxnSpPr>
          <p:spPr>
            <a:xfrm>
              <a:off x="1889732" y="3962086"/>
              <a:ext cx="341390" cy="67978"/>
            </a:xfrm>
            <a:prstGeom prst="curvedConnector3">
              <a:avLst/>
            </a:prstGeom>
            <a:ln w="127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グループ化 161">
            <a:extLst>
              <a:ext uri="{FF2B5EF4-FFF2-40B4-BE49-F238E27FC236}">
                <a16:creationId xmlns:a16="http://schemas.microsoft.com/office/drawing/2014/main" id="{E2F59A08-F2DB-5B9D-817E-BBAC14BDE597}"/>
              </a:ext>
            </a:extLst>
          </p:cNvPr>
          <p:cNvGrpSpPr/>
          <p:nvPr/>
        </p:nvGrpSpPr>
        <p:grpSpPr>
          <a:xfrm>
            <a:off x="375427" y="4932139"/>
            <a:ext cx="1854415" cy="1094794"/>
            <a:chOff x="375427" y="4932139"/>
            <a:chExt cx="1854415" cy="1094794"/>
          </a:xfrm>
        </p:grpSpPr>
        <p:pic>
          <p:nvPicPr>
            <p:cNvPr id="163" name="図 162">
              <a:extLst>
                <a:ext uri="{FF2B5EF4-FFF2-40B4-BE49-F238E27FC236}">
                  <a16:creationId xmlns:a16="http://schemas.microsoft.com/office/drawing/2014/main" id="{1415100B-1E6C-7A30-036A-396356B2CC5C}"/>
                </a:ext>
              </a:extLst>
            </p:cNvPr>
            <p:cNvPicPr>
              <a:picLocks noChangeAspect="1"/>
            </p:cNvPicPr>
            <p:nvPr/>
          </p:nvPicPr>
          <p:blipFill rotWithShape="1">
            <a:blip r:embed="rId3"/>
            <a:srcRect l="33560" r="33079"/>
            <a:stretch/>
          </p:blipFill>
          <p:spPr>
            <a:xfrm>
              <a:off x="375427" y="4932139"/>
              <a:ext cx="1542619" cy="1094794"/>
            </a:xfrm>
            <a:prstGeom prst="rect">
              <a:avLst/>
            </a:prstGeom>
            <a:effectLst>
              <a:outerShdw blurRad="50800" dist="38100" dir="2700000" algn="tl" rotWithShape="0">
                <a:prstClr val="black">
                  <a:alpha val="40000"/>
                </a:prstClr>
              </a:outerShdw>
            </a:effectLst>
          </p:spPr>
        </p:pic>
        <p:cxnSp>
          <p:nvCxnSpPr>
            <p:cNvPr id="164" name="曲線コネクタ 163">
              <a:extLst>
                <a:ext uri="{FF2B5EF4-FFF2-40B4-BE49-F238E27FC236}">
                  <a16:creationId xmlns:a16="http://schemas.microsoft.com/office/drawing/2014/main" id="{C7C869CB-BF9F-601F-C353-506EDC2A4D22}"/>
                </a:ext>
              </a:extLst>
            </p:cNvPr>
            <p:cNvCxnSpPr>
              <a:cxnSpLocks/>
              <a:stCxn id="163" idx="3"/>
              <a:endCxn id="63" idx="2"/>
            </p:cNvCxnSpPr>
            <p:nvPr/>
          </p:nvCxnSpPr>
          <p:spPr>
            <a:xfrm>
              <a:off x="1918046" y="5479536"/>
              <a:ext cx="311796" cy="208992"/>
            </a:xfrm>
            <a:prstGeom prst="curvedConnector3">
              <a:avLst>
                <a:gd name="adj1" fmla="val 50000"/>
              </a:avLst>
            </a:prstGeom>
            <a:ln w="127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851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dissolve">
                                      <p:cBhvr>
                                        <p:cTn id="11" dur="500"/>
                                        <p:tgtEl>
                                          <p:spTgt spid="15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dissolv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par>
                          <p:cTn id="45" fill="hold">
                            <p:stCondLst>
                              <p:cond delay="3500"/>
                            </p:stCondLst>
                            <p:childTnLst>
                              <p:par>
                                <p:cTn id="46" presetID="9" presetClass="entr" presetSubtype="0"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dissolv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6"/>
                                        </p:tgtEl>
                                        <p:attrNameLst>
                                          <p:attrName>style.visibility</p:attrName>
                                        </p:attrNameLst>
                                      </p:cBhvr>
                                      <p:to>
                                        <p:strVal val="visible"/>
                                      </p:to>
                                    </p:set>
                                    <p:animEffect transition="in" filter="wipe(left)">
                                      <p:cBhvr>
                                        <p:cTn id="58"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3052-11C6-DD59-49E8-0672A5C25D8B}"/>
              </a:ext>
            </a:extLst>
          </p:cNvPr>
          <p:cNvSpPr>
            <a:spLocks noGrp="1"/>
          </p:cNvSpPr>
          <p:nvPr>
            <p:ph type="title"/>
          </p:nvPr>
        </p:nvSpPr>
        <p:spPr/>
        <p:txBody>
          <a:bodyPr/>
          <a:lstStyle/>
          <a:p>
            <a:r>
              <a:rPr kumimoji="1"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05F31955-EE6E-166E-3730-4D7DC122B059}"/>
              </a:ext>
            </a:extLst>
          </p:cNvPr>
          <p:cNvSpPr>
            <a:spLocks noGrp="1"/>
          </p:cNvSpPr>
          <p:nvPr>
            <p:ph idx="1"/>
          </p:nvPr>
        </p:nvSpPr>
        <p:spPr/>
        <p:txBody>
          <a:bodyPr/>
          <a:lstStyle/>
          <a:p>
            <a:r>
              <a:rPr kumimoji="1"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CB632863-6950-1BA3-DAC0-C3156F8661C2}"/>
              </a:ext>
            </a:extLst>
          </p:cNvPr>
          <p:cNvSpPr>
            <a:spLocks noGrp="1"/>
          </p:cNvSpPr>
          <p:nvPr>
            <p:ph type="sldNum" sz="quarter" idx="12"/>
          </p:nvPr>
        </p:nvSpPr>
        <p:spPr/>
        <p:txBody>
          <a:bodyPr/>
          <a:lstStyle/>
          <a:p>
            <a:fld id="{8343F915-22A9-B940-AE53-181F7864E849}"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8677D05B-20F6-886A-B2BB-09D14342B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585" y="2604874"/>
            <a:ext cx="6264829" cy="3707026"/>
          </a:xfrm>
          <a:prstGeom prst="rect">
            <a:avLst/>
          </a:prstGeom>
          <a:ln>
            <a:solidFill>
              <a:schemeClr val="tx1"/>
            </a:solidFill>
          </a:ln>
          <a:effectLst>
            <a:outerShdw blurRad="50800" dist="38100" dir="2700000" algn="tl" rotWithShape="0">
              <a:prstClr val="black">
                <a:alpha val="40000"/>
              </a:prstClr>
            </a:outerShdw>
          </a:effectLst>
        </p:spPr>
      </p:pic>
      <p:grpSp>
        <p:nvGrpSpPr>
          <p:cNvPr id="37" name="グループ化 36">
            <a:extLst>
              <a:ext uri="{FF2B5EF4-FFF2-40B4-BE49-F238E27FC236}">
                <a16:creationId xmlns:a16="http://schemas.microsoft.com/office/drawing/2014/main" id="{1359791B-AE17-FB52-1B8B-A32CDA03BAA7}"/>
              </a:ext>
            </a:extLst>
          </p:cNvPr>
          <p:cNvGrpSpPr/>
          <p:nvPr/>
        </p:nvGrpSpPr>
        <p:grpSpPr>
          <a:xfrm>
            <a:off x="1096603" y="2733368"/>
            <a:ext cx="4576610" cy="1769806"/>
            <a:chOff x="1096603" y="2733368"/>
            <a:chExt cx="4576610" cy="1769806"/>
          </a:xfrm>
        </p:grpSpPr>
        <p:sp>
          <p:nvSpPr>
            <p:cNvPr id="6" name="角丸四角形 5">
              <a:extLst>
                <a:ext uri="{FF2B5EF4-FFF2-40B4-BE49-F238E27FC236}">
                  <a16:creationId xmlns:a16="http://schemas.microsoft.com/office/drawing/2014/main" id="{182C418E-243E-49A6-8FD1-EA79A5D9F160}"/>
                </a:ext>
              </a:extLst>
            </p:cNvPr>
            <p:cNvSpPr/>
            <p:nvPr/>
          </p:nvSpPr>
          <p:spPr>
            <a:xfrm>
              <a:off x="2963585" y="2733368"/>
              <a:ext cx="2709628"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1DB4ED4-135D-B194-2462-990FDF97B807}"/>
                </a:ext>
              </a:extLst>
            </p:cNvPr>
            <p:cNvSpPr txBox="1"/>
            <p:nvPr/>
          </p:nvSpPr>
          <p:spPr>
            <a:xfrm>
              <a:off x="1096603" y="2802194"/>
              <a:ext cx="1368131" cy="369332"/>
            </a:xfrm>
            <a:prstGeom prst="rect">
              <a:avLst/>
            </a:prstGeom>
            <a:noFill/>
          </p:spPr>
          <p:txBody>
            <a:bodyPr wrap="none" rtlCol="0">
              <a:spAutoFit/>
            </a:bodyPr>
            <a:lstStyle/>
            <a:p>
              <a:r>
                <a:rPr kumimoji="1" lang="en-US" altLang="ja-JP" dirty="0"/>
                <a:t>DR plot view</a:t>
              </a:r>
              <a:endParaRPr kumimoji="1" lang="ja-JP" altLang="en-US"/>
            </a:p>
          </p:txBody>
        </p:sp>
        <p:cxnSp>
          <p:nvCxnSpPr>
            <p:cNvPr id="9" name="直線コネクタ 8">
              <a:extLst>
                <a:ext uri="{FF2B5EF4-FFF2-40B4-BE49-F238E27FC236}">
                  <a16:creationId xmlns:a16="http://schemas.microsoft.com/office/drawing/2014/main" id="{A293047D-05A0-8EE7-9336-DC29DB3B1D4F}"/>
                </a:ext>
              </a:extLst>
            </p:cNvPr>
            <p:cNvCxnSpPr>
              <a:stCxn id="7" idx="3"/>
              <a:endCxn id="6" idx="1"/>
            </p:cNvCxnSpPr>
            <p:nvPr/>
          </p:nvCxnSpPr>
          <p:spPr>
            <a:xfrm>
              <a:off x="2464734" y="2986860"/>
              <a:ext cx="498851" cy="6314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242B01FF-D481-7A31-0D79-A0502BF21609}"/>
              </a:ext>
            </a:extLst>
          </p:cNvPr>
          <p:cNvGrpSpPr/>
          <p:nvPr/>
        </p:nvGrpSpPr>
        <p:grpSpPr>
          <a:xfrm>
            <a:off x="579794" y="4555593"/>
            <a:ext cx="6882889" cy="1769806"/>
            <a:chOff x="579794" y="4555593"/>
            <a:chExt cx="6882889" cy="1769806"/>
          </a:xfrm>
        </p:grpSpPr>
        <p:sp>
          <p:nvSpPr>
            <p:cNvPr id="10" name="角丸四角形 9">
              <a:extLst>
                <a:ext uri="{FF2B5EF4-FFF2-40B4-BE49-F238E27FC236}">
                  <a16:creationId xmlns:a16="http://schemas.microsoft.com/office/drawing/2014/main" id="{30797250-6FF7-5B68-64B0-3C1BDCBE92DD}"/>
                </a:ext>
              </a:extLst>
            </p:cNvPr>
            <p:cNvSpPr/>
            <p:nvPr/>
          </p:nvSpPr>
          <p:spPr>
            <a:xfrm>
              <a:off x="2963584" y="4555593"/>
              <a:ext cx="4499099"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095F9C0-EFA5-D6BA-E496-3B1F27003D7E}"/>
                </a:ext>
              </a:extLst>
            </p:cNvPr>
            <p:cNvSpPr txBox="1"/>
            <p:nvPr/>
          </p:nvSpPr>
          <p:spPr>
            <a:xfrm>
              <a:off x="579794" y="5649508"/>
              <a:ext cx="1884940" cy="646331"/>
            </a:xfrm>
            <a:prstGeom prst="rect">
              <a:avLst/>
            </a:prstGeom>
            <a:noFill/>
          </p:spPr>
          <p:txBody>
            <a:bodyPr wrap="none" rtlCol="0">
              <a:spAutoFit/>
            </a:bodyPr>
            <a:lstStyle/>
            <a:p>
              <a:r>
                <a:rPr kumimoji="1" lang="en-US" altLang="ja-JP" dirty="0"/>
                <a:t>Timeline heatmap</a:t>
              </a:r>
              <a:br>
                <a:rPr kumimoji="1" lang="en-US" altLang="ja-JP" dirty="0"/>
              </a:br>
              <a:r>
                <a:rPr kumimoji="1" lang="en-US" altLang="ja-JP" dirty="0"/>
                <a:t>plot view</a:t>
              </a:r>
              <a:endParaRPr kumimoji="1" lang="ja-JP" altLang="en-US"/>
            </a:p>
          </p:txBody>
        </p:sp>
        <p:cxnSp>
          <p:nvCxnSpPr>
            <p:cNvPr id="12" name="直線コネクタ 11">
              <a:extLst>
                <a:ext uri="{FF2B5EF4-FFF2-40B4-BE49-F238E27FC236}">
                  <a16:creationId xmlns:a16="http://schemas.microsoft.com/office/drawing/2014/main" id="{E59AB233-C3E1-4495-ADCA-A91FC4DA0C8D}"/>
                </a:ext>
              </a:extLst>
            </p:cNvPr>
            <p:cNvCxnSpPr>
              <a:cxnSpLocks/>
              <a:stCxn id="11" idx="3"/>
              <a:endCxn id="10" idx="1"/>
            </p:cNvCxnSpPr>
            <p:nvPr/>
          </p:nvCxnSpPr>
          <p:spPr>
            <a:xfrm flipV="1">
              <a:off x="2464734" y="5440496"/>
              <a:ext cx="498850" cy="532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25B2D01F-AA42-2DC9-ED63-E0C4BDD9775F}"/>
              </a:ext>
            </a:extLst>
          </p:cNvPr>
          <p:cNvGrpSpPr/>
          <p:nvPr/>
        </p:nvGrpSpPr>
        <p:grpSpPr>
          <a:xfrm>
            <a:off x="5721534" y="2726925"/>
            <a:ext cx="5656427" cy="1769806"/>
            <a:chOff x="5721534" y="2726925"/>
            <a:chExt cx="5656427" cy="1769806"/>
          </a:xfrm>
        </p:grpSpPr>
        <p:sp>
          <p:nvSpPr>
            <p:cNvPr id="19" name="角丸四角形 18">
              <a:extLst>
                <a:ext uri="{FF2B5EF4-FFF2-40B4-BE49-F238E27FC236}">
                  <a16:creationId xmlns:a16="http://schemas.microsoft.com/office/drawing/2014/main" id="{0800CBA9-F64F-C326-0E2E-AC170D362A14}"/>
                </a:ext>
              </a:extLst>
            </p:cNvPr>
            <p:cNvSpPr/>
            <p:nvPr/>
          </p:nvSpPr>
          <p:spPr>
            <a:xfrm>
              <a:off x="5721534" y="2726925"/>
              <a:ext cx="3506880"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8789B40-945D-652D-DE68-3DBC5657CAF9}"/>
                </a:ext>
              </a:extLst>
            </p:cNvPr>
            <p:cNvSpPr txBox="1"/>
            <p:nvPr/>
          </p:nvSpPr>
          <p:spPr>
            <a:xfrm>
              <a:off x="9761083" y="2769391"/>
              <a:ext cx="1616878" cy="646331"/>
            </a:xfrm>
            <a:prstGeom prst="rect">
              <a:avLst/>
            </a:prstGeom>
            <a:noFill/>
          </p:spPr>
          <p:txBody>
            <a:bodyPr wrap="square" rtlCol="0">
              <a:spAutoFit/>
            </a:bodyPr>
            <a:lstStyle/>
            <a:p>
              <a:r>
                <a:rPr kumimoji="1" lang="en-US" altLang="ja-JP" dirty="0"/>
                <a:t>Cross-sectional</a:t>
              </a:r>
            </a:p>
            <a:p>
              <a:r>
                <a:rPr kumimoji="1" lang="en-US" altLang="ja-JP" dirty="0"/>
                <a:t>plot view</a:t>
              </a:r>
              <a:endParaRPr kumimoji="1" lang="ja-JP" altLang="en-US"/>
            </a:p>
          </p:txBody>
        </p:sp>
        <p:cxnSp>
          <p:nvCxnSpPr>
            <p:cNvPr id="21" name="直線コネクタ 20">
              <a:extLst>
                <a:ext uri="{FF2B5EF4-FFF2-40B4-BE49-F238E27FC236}">
                  <a16:creationId xmlns:a16="http://schemas.microsoft.com/office/drawing/2014/main" id="{12E4DD28-41D8-866A-F896-A4F36B70002A}"/>
                </a:ext>
              </a:extLst>
            </p:cNvPr>
            <p:cNvCxnSpPr>
              <a:cxnSpLocks/>
              <a:stCxn id="20" idx="1"/>
              <a:endCxn id="19" idx="3"/>
            </p:cNvCxnSpPr>
            <p:nvPr/>
          </p:nvCxnSpPr>
          <p:spPr>
            <a:xfrm flipH="1">
              <a:off x="9228414" y="3092557"/>
              <a:ext cx="532669" cy="5192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051DE1F8-73CF-E36F-1974-91471933482A}"/>
              </a:ext>
            </a:extLst>
          </p:cNvPr>
          <p:cNvGrpSpPr/>
          <p:nvPr/>
        </p:nvGrpSpPr>
        <p:grpSpPr>
          <a:xfrm>
            <a:off x="7509987" y="4555594"/>
            <a:ext cx="4292399" cy="1878744"/>
            <a:chOff x="7509987" y="4555594"/>
            <a:chExt cx="4292399" cy="1878744"/>
          </a:xfrm>
        </p:grpSpPr>
        <p:sp>
          <p:nvSpPr>
            <p:cNvPr id="29" name="角丸四角形 28">
              <a:extLst>
                <a:ext uri="{FF2B5EF4-FFF2-40B4-BE49-F238E27FC236}">
                  <a16:creationId xmlns:a16="http://schemas.microsoft.com/office/drawing/2014/main" id="{ED0460C8-C5E1-1F57-BD67-58B19D1F8C3A}"/>
                </a:ext>
              </a:extLst>
            </p:cNvPr>
            <p:cNvSpPr/>
            <p:nvPr/>
          </p:nvSpPr>
          <p:spPr>
            <a:xfrm>
              <a:off x="7509987" y="4555594"/>
              <a:ext cx="1718427"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3BD36A40-8089-3516-957A-36F4A7F27664}"/>
                </a:ext>
              </a:extLst>
            </p:cNvPr>
            <p:cNvCxnSpPr>
              <a:cxnSpLocks/>
              <a:stCxn id="35" idx="1"/>
              <a:endCxn id="29" idx="3"/>
            </p:cNvCxnSpPr>
            <p:nvPr/>
          </p:nvCxnSpPr>
          <p:spPr>
            <a:xfrm flipH="1" flipV="1">
              <a:off x="9228414" y="5440497"/>
              <a:ext cx="532669" cy="532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39EB0FB4-7D63-2456-F603-19089A63908C}"/>
                </a:ext>
              </a:extLst>
            </p:cNvPr>
            <p:cNvSpPr txBox="1"/>
            <p:nvPr/>
          </p:nvSpPr>
          <p:spPr>
            <a:xfrm>
              <a:off x="9761083" y="5511008"/>
              <a:ext cx="2041303" cy="923330"/>
            </a:xfrm>
            <a:prstGeom prst="rect">
              <a:avLst/>
            </a:prstGeom>
            <a:noFill/>
          </p:spPr>
          <p:txBody>
            <a:bodyPr wrap="square" rtlCol="0">
              <a:spAutoFit/>
            </a:bodyPr>
            <a:lstStyle/>
            <a:p>
              <a:r>
                <a:rPr kumimoji="1" lang="en-US" altLang="ja-JP" dirty="0"/>
                <a:t>Probabilistic</a:t>
              </a:r>
            </a:p>
            <a:p>
              <a:r>
                <a:rPr kumimoji="1" lang="en-US" altLang="ja-JP" dirty="0" err="1"/>
                <a:t>isosurface</a:t>
              </a:r>
              <a:endParaRPr kumimoji="1" lang="en-US" altLang="ja-JP" dirty="0"/>
            </a:p>
            <a:p>
              <a:r>
                <a:rPr kumimoji="1" lang="en-US" altLang="ja-JP" dirty="0"/>
                <a:t>plot view</a:t>
              </a:r>
              <a:endParaRPr kumimoji="1" lang="ja-JP" altLang="en-US"/>
            </a:p>
          </p:txBody>
        </p:sp>
      </p:grpSp>
    </p:spTree>
    <p:extLst>
      <p:ext uri="{BB962C8B-B14F-4D97-AF65-F5344CB8AC3E}">
        <p14:creationId xmlns:p14="http://schemas.microsoft.com/office/powerpoint/2010/main" val="6536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righ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a:extLst>
              <a:ext uri="{FF2B5EF4-FFF2-40B4-BE49-F238E27FC236}">
                <a16:creationId xmlns:a16="http://schemas.microsoft.com/office/drawing/2014/main" id="{764E3F17-E2C9-7B48-D733-52569BD3E7C9}"/>
              </a:ext>
            </a:extLst>
          </p:cNvPr>
          <p:cNvSpPr/>
          <p:nvPr/>
        </p:nvSpPr>
        <p:spPr>
          <a:xfrm>
            <a:off x="9504516" y="2388000"/>
            <a:ext cx="2097289" cy="3957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5515AFE8-28CB-D622-42D8-CF72892F8C44}"/>
              </a:ext>
            </a:extLst>
          </p:cNvPr>
          <p:cNvSpPr/>
          <p:nvPr/>
        </p:nvSpPr>
        <p:spPr>
          <a:xfrm>
            <a:off x="6701275" y="2388000"/>
            <a:ext cx="2766770" cy="3949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2DF6DBD2-08B1-0591-A8F8-EE6F344648DB}"/>
              </a:ext>
            </a:extLst>
          </p:cNvPr>
          <p:cNvSpPr/>
          <p:nvPr/>
        </p:nvSpPr>
        <p:spPr>
          <a:xfrm>
            <a:off x="2506498" y="2388000"/>
            <a:ext cx="4135583" cy="39579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F4D75B2D-4C38-0E3B-CF2B-62F2145A2259}"/>
              </a:ext>
            </a:extLst>
          </p:cNvPr>
          <p:cNvSpPr/>
          <p:nvPr/>
        </p:nvSpPr>
        <p:spPr>
          <a:xfrm>
            <a:off x="590118" y="2389510"/>
            <a:ext cx="1862458" cy="3957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kumimoji="1" lang="en-US" altLang="ja-JP" i="1" dirty="0">
                <a:latin typeface="Times" pitchFamily="2" charset="0"/>
              </a:rPr>
              <a:t>v</a:t>
            </a:r>
            <a:r>
              <a:rPr kumimoji="1"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17</a:t>
            </a:fld>
            <a:endParaRPr kumimoji="1" lang="ja-JP" altLang="en-US"/>
          </a:p>
        </p:txBody>
      </p:sp>
      <p:sp>
        <p:nvSpPr>
          <p:cNvPr id="6" name="直方体 5">
            <a:extLst>
              <a:ext uri="{FF2B5EF4-FFF2-40B4-BE49-F238E27FC236}">
                <a16:creationId xmlns:a16="http://schemas.microsoft.com/office/drawing/2014/main" id="{08AE1EE1-A42B-106A-F22E-D4975E6E00FC}"/>
              </a:ext>
            </a:extLst>
          </p:cNvPr>
          <p:cNvSpPr/>
          <p:nvPr/>
        </p:nvSpPr>
        <p:spPr>
          <a:xfrm>
            <a:off x="3472967" y="2643417"/>
            <a:ext cx="777579" cy="777578"/>
          </a:xfrm>
          <a:prstGeom prst="cube">
            <a:avLst/>
          </a:prstGeom>
          <a:solidFill>
            <a:schemeClr val="bg2"/>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B0FA07DD-E22C-D789-64A6-7CFE78DBD68B}"/>
              </a:ext>
            </a:extLst>
          </p:cNvPr>
          <p:cNvCxnSpPr>
            <a:cxnSpLocks/>
          </p:cNvCxnSpPr>
          <p:nvPr/>
        </p:nvCxnSpPr>
        <p:spPr>
          <a:xfrm>
            <a:off x="3472967" y="3420995"/>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37E71B3-789B-5630-A262-2F1D3230A264}"/>
              </a:ext>
            </a:extLst>
          </p:cNvPr>
          <p:cNvCxnSpPr>
            <a:cxnSpLocks/>
          </p:cNvCxnSpPr>
          <p:nvPr/>
        </p:nvCxnSpPr>
        <p:spPr>
          <a:xfrm>
            <a:off x="4259510" y="2643417"/>
            <a:ext cx="0" cy="598284"/>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2BC1E9-88F5-E57C-03BC-F284E9507D8E}"/>
              </a:ext>
            </a:extLst>
          </p:cNvPr>
          <p:cNvCxnSpPr>
            <a:cxnSpLocks/>
          </p:cNvCxnSpPr>
          <p:nvPr/>
        </p:nvCxnSpPr>
        <p:spPr>
          <a:xfrm flipV="1">
            <a:off x="4076421" y="3241701"/>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432DF9F-0266-F287-5EF0-14D9A5A51CA8}"/>
              </a:ext>
            </a:extLst>
          </p:cNvPr>
          <p:cNvSpPr txBox="1"/>
          <p:nvPr/>
        </p:nvSpPr>
        <p:spPr>
          <a:xfrm>
            <a:off x="3593899" y="3456856"/>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11" name="テキスト ボックス 10">
            <a:extLst>
              <a:ext uri="{FF2B5EF4-FFF2-40B4-BE49-F238E27FC236}">
                <a16:creationId xmlns:a16="http://schemas.microsoft.com/office/drawing/2014/main" id="{167E473E-2A40-874F-2BB0-8B66E8894147}"/>
              </a:ext>
            </a:extLst>
          </p:cNvPr>
          <p:cNvSpPr txBox="1"/>
          <p:nvPr/>
        </p:nvSpPr>
        <p:spPr>
          <a:xfrm>
            <a:off x="4172386" y="3295491"/>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2" name="テキスト ボックス 11">
            <a:extLst>
              <a:ext uri="{FF2B5EF4-FFF2-40B4-BE49-F238E27FC236}">
                <a16:creationId xmlns:a16="http://schemas.microsoft.com/office/drawing/2014/main" id="{076819D6-A4DC-B13D-D682-3E0DE5D2DA86}"/>
              </a:ext>
            </a:extLst>
          </p:cNvPr>
          <p:cNvSpPr txBox="1"/>
          <p:nvPr/>
        </p:nvSpPr>
        <p:spPr>
          <a:xfrm>
            <a:off x="4316015" y="2823063"/>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grpSp>
        <p:nvGrpSpPr>
          <p:cNvPr id="21" name="グループ化 20">
            <a:extLst>
              <a:ext uri="{FF2B5EF4-FFF2-40B4-BE49-F238E27FC236}">
                <a16:creationId xmlns:a16="http://schemas.microsoft.com/office/drawing/2014/main" id="{AE4A6A23-62B3-55BE-C898-6CBCD3C663BD}"/>
              </a:ext>
            </a:extLst>
          </p:cNvPr>
          <p:cNvGrpSpPr/>
          <p:nvPr/>
        </p:nvGrpSpPr>
        <p:grpSpPr>
          <a:xfrm>
            <a:off x="1137170" y="2634301"/>
            <a:ext cx="1002308" cy="1003477"/>
            <a:chOff x="507458" y="2705212"/>
            <a:chExt cx="1002308" cy="1003477"/>
          </a:xfrm>
        </p:grpSpPr>
        <p:sp>
          <p:nvSpPr>
            <p:cNvPr id="13" name="直方体 12">
              <a:extLst>
                <a:ext uri="{FF2B5EF4-FFF2-40B4-BE49-F238E27FC236}">
                  <a16:creationId xmlns:a16="http://schemas.microsoft.com/office/drawing/2014/main" id="{2C45AC80-D2DC-7814-79C4-5872380402C5}"/>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E9AC5E39-6BBF-49EE-5008-B65EE74E9AF6}"/>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518385F-28EC-EB00-360A-9A9453141C74}"/>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3A4B8B9-4030-38AA-548F-0D86FC3CE4C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3F143F6-C323-8CE1-9F53-2B154F69F853}"/>
                </a:ext>
              </a:extLst>
            </p:cNvPr>
            <p:cNvSpPr txBox="1"/>
            <p:nvPr/>
          </p:nvSpPr>
          <p:spPr>
            <a:xfrm>
              <a:off x="525295"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18" name="テキスト ボックス 17">
              <a:extLst>
                <a:ext uri="{FF2B5EF4-FFF2-40B4-BE49-F238E27FC236}">
                  <a16:creationId xmlns:a16="http://schemas.microsoft.com/office/drawing/2014/main" id="{0339110C-AD14-2BDF-F29E-4EB2C6B9BFF9}"/>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9" name="テキスト ボックス 18">
              <a:extLst>
                <a:ext uri="{FF2B5EF4-FFF2-40B4-BE49-F238E27FC236}">
                  <a16:creationId xmlns:a16="http://schemas.microsoft.com/office/drawing/2014/main" id="{FD62749E-6031-2479-20B5-5250B8C3A80B}"/>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23" name="グループ化 22">
            <a:extLst>
              <a:ext uri="{FF2B5EF4-FFF2-40B4-BE49-F238E27FC236}">
                <a16:creationId xmlns:a16="http://schemas.microsoft.com/office/drawing/2014/main" id="{9EE42D91-5CE8-4955-1BAD-FE61CCA7A601}"/>
              </a:ext>
            </a:extLst>
          </p:cNvPr>
          <p:cNvGrpSpPr/>
          <p:nvPr/>
        </p:nvGrpSpPr>
        <p:grpSpPr>
          <a:xfrm>
            <a:off x="1137170" y="3745370"/>
            <a:ext cx="1002308" cy="1003477"/>
            <a:chOff x="507458" y="2705212"/>
            <a:chExt cx="1002308" cy="1003477"/>
          </a:xfrm>
        </p:grpSpPr>
        <p:sp>
          <p:nvSpPr>
            <p:cNvPr id="24" name="直方体 23">
              <a:extLst>
                <a:ext uri="{FF2B5EF4-FFF2-40B4-BE49-F238E27FC236}">
                  <a16:creationId xmlns:a16="http://schemas.microsoft.com/office/drawing/2014/main" id="{E36190F5-87FE-8C23-3F64-99314A9A9652}"/>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DFF0125A-35D7-ABC8-CB0E-6738222963B4}"/>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B4939EE-4A90-5726-6D62-920A552DC955}"/>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B960DB0-9789-6BB9-2ABC-AD93917CC66E}"/>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A21667E-A765-BDFE-CE3D-5F6DA47D0D22}"/>
                </a:ext>
              </a:extLst>
            </p:cNvPr>
            <p:cNvSpPr txBox="1"/>
            <p:nvPr/>
          </p:nvSpPr>
          <p:spPr>
            <a:xfrm>
              <a:off x="539151"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9" name="テキスト ボックス 28">
              <a:extLst>
                <a:ext uri="{FF2B5EF4-FFF2-40B4-BE49-F238E27FC236}">
                  <a16:creationId xmlns:a16="http://schemas.microsoft.com/office/drawing/2014/main" id="{BF7E8F39-890E-FD24-7F08-A02123CDBFDC}"/>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0" name="テキスト ボックス 29">
              <a:extLst>
                <a:ext uri="{FF2B5EF4-FFF2-40B4-BE49-F238E27FC236}">
                  <a16:creationId xmlns:a16="http://schemas.microsoft.com/office/drawing/2014/main" id="{F442AC19-893C-E60E-2A95-65B1B8E649BE}"/>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31" name="グループ化 30">
            <a:extLst>
              <a:ext uri="{FF2B5EF4-FFF2-40B4-BE49-F238E27FC236}">
                <a16:creationId xmlns:a16="http://schemas.microsoft.com/office/drawing/2014/main" id="{A9957284-AC74-D90F-3B26-D5021EB4901B}"/>
              </a:ext>
            </a:extLst>
          </p:cNvPr>
          <p:cNvGrpSpPr/>
          <p:nvPr/>
        </p:nvGrpSpPr>
        <p:grpSpPr>
          <a:xfrm>
            <a:off x="1137170" y="5249285"/>
            <a:ext cx="1002308" cy="1003477"/>
            <a:chOff x="507458" y="2705212"/>
            <a:chExt cx="1002308" cy="1003477"/>
          </a:xfrm>
        </p:grpSpPr>
        <p:sp>
          <p:nvSpPr>
            <p:cNvPr id="32" name="直方体 31">
              <a:extLst>
                <a:ext uri="{FF2B5EF4-FFF2-40B4-BE49-F238E27FC236}">
                  <a16:creationId xmlns:a16="http://schemas.microsoft.com/office/drawing/2014/main" id="{A84024EE-9435-DCF4-90C4-DF1444E456B1}"/>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7CC86578-FC08-BE31-092C-F2D0385FCB94}"/>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DDD6F5C-676B-E1BA-E7A8-920F24160CD0}"/>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735A797-04F0-77B3-4192-37EDD263ACF6}"/>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63C6F4B2-E027-43EF-1A6D-436DD3A836E6}"/>
                </a:ext>
              </a:extLst>
            </p:cNvPr>
            <p:cNvSpPr txBox="1"/>
            <p:nvPr/>
          </p:nvSpPr>
          <p:spPr>
            <a:xfrm>
              <a:off x="532223"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7" name="テキスト ボックス 36">
              <a:extLst>
                <a:ext uri="{FF2B5EF4-FFF2-40B4-BE49-F238E27FC236}">
                  <a16:creationId xmlns:a16="http://schemas.microsoft.com/office/drawing/2014/main" id="{A7465939-64BD-47C8-5DBE-DF83A3EFD2A3}"/>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8" name="テキスト ボックス 37">
              <a:extLst>
                <a:ext uri="{FF2B5EF4-FFF2-40B4-BE49-F238E27FC236}">
                  <a16:creationId xmlns:a16="http://schemas.microsoft.com/office/drawing/2014/main" id="{2405DB1E-401B-AE1F-D7FB-B152DC6A7E74}"/>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sp>
        <p:nvSpPr>
          <p:cNvPr id="39" name="テキスト ボックス 38">
            <a:extLst>
              <a:ext uri="{FF2B5EF4-FFF2-40B4-BE49-F238E27FC236}">
                <a16:creationId xmlns:a16="http://schemas.microsoft.com/office/drawing/2014/main" id="{39411388-61D7-E5B2-F3B4-9BAEAEB8656B}"/>
              </a:ext>
            </a:extLst>
          </p:cNvPr>
          <p:cNvSpPr txBox="1"/>
          <p:nvPr/>
        </p:nvSpPr>
        <p:spPr>
          <a:xfrm rot="5400000">
            <a:off x="1311458" y="4792140"/>
            <a:ext cx="312906" cy="307777"/>
          </a:xfrm>
          <a:prstGeom prst="rect">
            <a:avLst/>
          </a:prstGeom>
          <a:noFill/>
        </p:spPr>
        <p:txBody>
          <a:bodyPr wrap="none" rtlCol="0">
            <a:spAutoFit/>
          </a:bodyPr>
          <a:lstStyle/>
          <a:p>
            <a:r>
              <a:rPr kumimoji="1" lang="en-US" altLang="ja-JP" sz="1400" b="1" dirty="0"/>
              <a:t>…</a:t>
            </a:r>
            <a:endParaRPr kumimoji="1" lang="ja-JP" altLang="en-US" sz="1400" b="1"/>
          </a:p>
        </p:txBody>
      </p:sp>
      <p:cxnSp>
        <p:nvCxnSpPr>
          <p:cNvPr id="40" name="直線コネクタ 39">
            <a:extLst>
              <a:ext uri="{FF2B5EF4-FFF2-40B4-BE49-F238E27FC236}">
                <a16:creationId xmlns:a16="http://schemas.microsoft.com/office/drawing/2014/main" id="{C53B2686-F3C1-3675-79C1-BF241B911334}"/>
              </a:ext>
            </a:extLst>
          </p:cNvPr>
          <p:cNvCxnSpPr>
            <a:cxnSpLocks/>
          </p:cNvCxnSpPr>
          <p:nvPr/>
        </p:nvCxnSpPr>
        <p:spPr>
          <a:xfrm>
            <a:off x="818008" y="2963644"/>
            <a:ext cx="0" cy="2949987"/>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80CEF517-2A79-2380-7646-4B08CCA450FC}"/>
              </a:ext>
            </a:extLst>
          </p:cNvPr>
          <p:cNvSpPr txBox="1"/>
          <p:nvPr/>
        </p:nvSpPr>
        <p:spPr>
          <a:xfrm>
            <a:off x="648770" y="2564111"/>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sp>
        <p:nvSpPr>
          <p:cNvPr id="44" name="右中かっこ 43">
            <a:extLst>
              <a:ext uri="{FF2B5EF4-FFF2-40B4-BE49-F238E27FC236}">
                <a16:creationId xmlns:a16="http://schemas.microsoft.com/office/drawing/2014/main" id="{01B094E9-525E-5770-740D-C9BFD43363E7}"/>
              </a:ext>
            </a:extLst>
          </p:cNvPr>
          <p:cNvSpPr/>
          <p:nvPr/>
        </p:nvSpPr>
        <p:spPr>
          <a:xfrm>
            <a:off x="2231742" y="2634301"/>
            <a:ext cx="183644" cy="3279324"/>
          </a:xfrm>
          <a:prstGeom prst="rightBrace">
            <a:avLst>
              <a:gd name="adj1" fmla="val 65268"/>
              <a:gd name="adj2" fmla="val 117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C2519285-4482-DE09-B85C-186ADA5B9EB0}"/>
              </a:ext>
            </a:extLst>
          </p:cNvPr>
          <p:cNvSpPr txBox="1"/>
          <p:nvPr/>
        </p:nvSpPr>
        <p:spPr>
          <a:xfrm>
            <a:off x="2560603" y="3107081"/>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a:latin typeface="Times" pitchFamily="2" charset="0"/>
              </a:rPr>
              <a:t>v</a:t>
            </a:r>
            <a:r>
              <a:rPr kumimoji="1" lang="en-US" altLang="ja-JP" sz="1400" i="1" baseline="-25000" dirty="0">
                <a:latin typeface="Times" pitchFamily="2" charset="0"/>
              </a:rPr>
              <a:t>i</a:t>
            </a:r>
            <a:endParaRPr kumimoji="1" lang="ja-JP" altLang="en-US" sz="1400" i="1" baseline="-25000">
              <a:latin typeface="Times" pitchFamily="2" charset="0"/>
            </a:endParaRPr>
          </a:p>
        </p:txBody>
      </p:sp>
      <p:cxnSp>
        <p:nvCxnSpPr>
          <p:cNvPr id="46" name="直線矢印コネクタ 45">
            <a:extLst>
              <a:ext uri="{FF2B5EF4-FFF2-40B4-BE49-F238E27FC236}">
                <a16:creationId xmlns:a16="http://schemas.microsoft.com/office/drawing/2014/main" id="{A3D6E92B-1999-F47D-4938-B2DD0F852FD9}"/>
              </a:ext>
            </a:extLst>
          </p:cNvPr>
          <p:cNvCxnSpPr>
            <a:cxnSpLocks/>
          </p:cNvCxnSpPr>
          <p:nvPr/>
        </p:nvCxnSpPr>
        <p:spPr>
          <a:xfrm flipH="1">
            <a:off x="2607668" y="3018692"/>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ABE7C214-93FC-A398-4B83-9167586DCC4A}"/>
              </a:ext>
            </a:extLst>
          </p:cNvPr>
          <p:cNvCxnSpPr>
            <a:cxnSpLocks/>
          </p:cNvCxnSpPr>
          <p:nvPr/>
        </p:nvCxnSpPr>
        <p:spPr>
          <a:xfrm flipV="1">
            <a:off x="3593899" y="3895961"/>
            <a:ext cx="0" cy="483554"/>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6EBFA8B-FCE1-3369-C811-8D88FE59296E}"/>
              </a:ext>
            </a:extLst>
          </p:cNvPr>
          <p:cNvSpPr txBox="1"/>
          <p:nvPr/>
        </p:nvSpPr>
        <p:spPr>
          <a:xfrm>
            <a:off x="3686364" y="3887367"/>
            <a:ext cx="950901"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by </a:t>
            </a:r>
            <a:r>
              <a:rPr kumimoji="1" lang="en-US" altLang="ja-JP" sz="1400" i="1" dirty="0">
                <a:latin typeface="Times" pitchFamily="2" charset="0"/>
              </a:rPr>
              <a:t>F</a:t>
            </a:r>
          </a:p>
        </p:txBody>
      </p:sp>
      <p:sp>
        <p:nvSpPr>
          <p:cNvPr id="51" name="正方形/長方形 50">
            <a:extLst>
              <a:ext uri="{FF2B5EF4-FFF2-40B4-BE49-F238E27FC236}">
                <a16:creationId xmlns:a16="http://schemas.microsoft.com/office/drawing/2014/main" id="{C6CD06F4-38A6-35D4-8E01-70AB24F4FF82}"/>
              </a:ext>
            </a:extLst>
          </p:cNvPr>
          <p:cNvSpPr/>
          <p:nvPr/>
        </p:nvSpPr>
        <p:spPr>
          <a:xfrm>
            <a:off x="3445165" y="4489033"/>
            <a:ext cx="1135715" cy="135853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コネクタ 51">
            <a:extLst>
              <a:ext uri="{FF2B5EF4-FFF2-40B4-BE49-F238E27FC236}">
                <a16:creationId xmlns:a16="http://schemas.microsoft.com/office/drawing/2014/main" id="{F6C978E6-2524-8BF6-27D3-20EC6E92B701}"/>
              </a:ext>
            </a:extLst>
          </p:cNvPr>
          <p:cNvCxnSpPr>
            <a:cxnSpLocks/>
          </p:cNvCxnSpPr>
          <p:nvPr/>
        </p:nvCxnSpPr>
        <p:spPr>
          <a:xfrm flipV="1">
            <a:off x="3459114" y="4495182"/>
            <a:ext cx="0" cy="1352384"/>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1E9DF3C-AB11-D67A-97AF-5B0429AFD25A}"/>
              </a:ext>
            </a:extLst>
          </p:cNvPr>
          <p:cNvCxnSpPr>
            <a:cxnSpLocks/>
          </p:cNvCxnSpPr>
          <p:nvPr/>
        </p:nvCxnSpPr>
        <p:spPr>
          <a:xfrm>
            <a:off x="3459114" y="5850152"/>
            <a:ext cx="1121766" cy="0"/>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3E80AC60-67E4-EEF4-5DD4-9BEFAEB3583B}"/>
              </a:ext>
            </a:extLst>
          </p:cNvPr>
          <p:cNvSpPr/>
          <p:nvPr/>
        </p:nvSpPr>
        <p:spPr>
          <a:xfrm>
            <a:off x="5532942" y="2657469"/>
            <a:ext cx="870847" cy="651873"/>
          </a:xfrm>
          <a:prstGeom prst="rect">
            <a:avLst/>
          </a:prstGeom>
          <a:solidFill>
            <a:schemeClr val="bg2"/>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25F10357-A2BA-43FC-2BC1-146F8929FA0A}"/>
              </a:ext>
            </a:extLst>
          </p:cNvPr>
          <p:cNvSpPr txBox="1"/>
          <p:nvPr/>
        </p:nvSpPr>
        <p:spPr>
          <a:xfrm>
            <a:off x="4713226" y="3055413"/>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t</a:t>
            </a:r>
            <a:r>
              <a:rPr kumimoji="1" lang="en-US" altLang="ja-JP" sz="1400" i="1" baseline="-25000" dirty="0" err="1">
                <a:latin typeface="Times" pitchFamily="2" charset="0"/>
              </a:rPr>
              <a:t>j</a:t>
            </a:r>
            <a:endParaRPr kumimoji="1" lang="ja-JP" altLang="en-US" sz="1400" i="1" baseline="-25000">
              <a:latin typeface="Times" pitchFamily="2" charset="0"/>
            </a:endParaRPr>
          </a:p>
        </p:txBody>
      </p:sp>
      <p:cxnSp>
        <p:nvCxnSpPr>
          <p:cNvPr id="64" name="直線矢印コネクタ 63">
            <a:extLst>
              <a:ext uri="{FF2B5EF4-FFF2-40B4-BE49-F238E27FC236}">
                <a16:creationId xmlns:a16="http://schemas.microsoft.com/office/drawing/2014/main" id="{780ED863-CCB1-6563-8543-2335F139F143}"/>
              </a:ext>
            </a:extLst>
          </p:cNvPr>
          <p:cNvCxnSpPr>
            <a:cxnSpLocks/>
          </p:cNvCxnSpPr>
          <p:nvPr/>
        </p:nvCxnSpPr>
        <p:spPr>
          <a:xfrm flipH="1">
            <a:off x="4760291" y="2967024"/>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2EA461BB-F0C5-383F-9D3B-0AC464CC4516}"/>
              </a:ext>
            </a:extLst>
          </p:cNvPr>
          <p:cNvSpPr/>
          <p:nvPr/>
        </p:nvSpPr>
        <p:spPr>
          <a:xfrm>
            <a:off x="5862615" y="4489033"/>
            <a:ext cx="535752" cy="135853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47EBB4A6-B13C-5FA7-9F79-8D92F8C3EA38}"/>
              </a:ext>
            </a:extLst>
          </p:cNvPr>
          <p:cNvCxnSpPr>
            <a:cxnSpLocks/>
          </p:cNvCxnSpPr>
          <p:nvPr/>
        </p:nvCxnSpPr>
        <p:spPr>
          <a:xfrm flipV="1">
            <a:off x="5862615" y="4489033"/>
            <a:ext cx="0" cy="1352384"/>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B5242422-CA41-8AB5-E564-FDAAC9C7547C}"/>
              </a:ext>
            </a:extLst>
          </p:cNvPr>
          <p:cNvSpPr txBox="1"/>
          <p:nvPr/>
        </p:nvSpPr>
        <p:spPr>
          <a:xfrm>
            <a:off x="5982409" y="4129584"/>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cxnSp>
        <p:nvCxnSpPr>
          <p:cNvPr id="74" name="直線コネクタ 73">
            <a:extLst>
              <a:ext uri="{FF2B5EF4-FFF2-40B4-BE49-F238E27FC236}">
                <a16:creationId xmlns:a16="http://schemas.microsoft.com/office/drawing/2014/main" id="{B12F58A7-52FE-FE93-4F91-C6AD73AB136A}"/>
              </a:ext>
            </a:extLst>
          </p:cNvPr>
          <p:cNvCxnSpPr>
            <a:cxnSpLocks/>
          </p:cNvCxnSpPr>
          <p:nvPr/>
        </p:nvCxnSpPr>
        <p:spPr>
          <a:xfrm>
            <a:off x="6405636" y="2668234"/>
            <a:ext cx="0" cy="641108"/>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BBD55B9-8112-CAAA-BBA3-492E24357B7B}"/>
              </a:ext>
            </a:extLst>
          </p:cNvPr>
          <p:cNvCxnSpPr>
            <a:cxnSpLocks/>
          </p:cNvCxnSpPr>
          <p:nvPr/>
        </p:nvCxnSpPr>
        <p:spPr>
          <a:xfrm>
            <a:off x="5532942" y="3309342"/>
            <a:ext cx="870847" cy="0"/>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pic>
        <p:nvPicPr>
          <p:cNvPr id="79" name="図 78">
            <a:extLst>
              <a:ext uri="{FF2B5EF4-FFF2-40B4-BE49-F238E27FC236}">
                <a16:creationId xmlns:a16="http://schemas.microsoft.com/office/drawing/2014/main" id="{B58B4658-1E55-BF4B-2F76-DDD9531B21CC}"/>
              </a:ext>
            </a:extLst>
          </p:cNvPr>
          <p:cNvPicPr>
            <a:picLocks noChangeAspect="1"/>
          </p:cNvPicPr>
          <p:nvPr/>
        </p:nvPicPr>
        <p:blipFill>
          <a:blip r:embed="rId3"/>
          <a:stretch>
            <a:fillRect/>
          </a:stretch>
        </p:blipFill>
        <p:spPr>
          <a:xfrm>
            <a:off x="8101517" y="2657469"/>
            <a:ext cx="1277505" cy="615904"/>
          </a:xfrm>
          <a:prstGeom prst="rect">
            <a:avLst/>
          </a:prstGeom>
          <a:ln>
            <a:solidFill>
              <a:schemeClr val="tx1"/>
            </a:solidFill>
          </a:ln>
        </p:spPr>
      </p:pic>
      <p:pic>
        <p:nvPicPr>
          <p:cNvPr id="81" name="図 80">
            <a:extLst>
              <a:ext uri="{FF2B5EF4-FFF2-40B4-BE49-F238E27FC236}">
                <a16:creationId xmlns:a16="http://schemas.microsoft.com/office/drawing/2014/main" id="{3EA59E86-2911-6BCD-2F15-623CE46E3F44}"/>
              </a:ext>
            </a:extLst>
          </p:cNvPr>
          <p:cNvPicPr>
            <a:picLocks noChangeAspect="1"/>
          </p:cNvPicPr>
          <p:nvPr/>
        </p:nvPicPr>
        <p:blipFill rotWithShape="1">
          <a:blip r:embed="rId4">
            <a:extLst>
              <a:ext uri="{28A0092B-C50C-407E-A947-70E740481C1C}">
                <a14:useLocalDpi xmlns:a14="http://schemas.microsoft.com/office/drawing/2010/main" val="0"/>
              </a:ext>
            </a:extLst>
          </a:blip>
          <a:srcRect l="153" t="4040" r="57410" b="48754"/>
          <a:stretch/>
        </p:blipFill>
        <p:spPr>
          <a:xfrm>
            <a:off x="8054513" y="4499440"/>
            <a:ext cx="1294792" cy="852252"/>
          </a:xfrm>
          <a:prstGeom prst="rect">
            <a:avLst/>
          </a:prstGeom>
          <a:ln>
            <a:solidFill>
              <a:schemeClr val="tx1"/>
            </a:solidFill>
          </a:ln>
        </p:spPr>
      </p:pic>
      <p:pic>
        <p:nvPicPr>
          <p:cNvPr id="82" name="図 81">
            <a:extLst>
              <a:ext uri="{FF2B5EF4-FFF2-40B4-BE49-F238E27FC236}">
                <a16:creationId xmlns:a16="http://schemas.microsoft.com/office/drawing/2014/main" id="{A90695D5-5525-6A8E-D205-9AA40F64F072}"/>
              </a:ext>
            </a:extLst>
          </p:cNvPr>
          <p:cNvPicPr>
            <a:picLocks noChangeAspect="1"/>
          </p:cNvPicPr>
          <p:nvPr/>
        </p:nvPicPr>
        <p:blipFill rotWithShape="1">
          <a:blip r:embed="rId4">
            <a:extLst>
              <a:ext uri="{28A0092B-C50C-407E-A947-70E740481C1C}">
                <a14:useLocalDpi xmlns:a14="http://schemas.microsoft.com/office/drawing/2010/main" val="0"/>
              </a:ext>
            </a:extLst>
          </a:blip>
          <a:srcRect l="273" t="52324" r="28764" b="470"/>
          <a:stretch/>
        </p:blipFill>
        <p:spPr>
          <a:xfrm>
            <a:off x="8054513" y="5505359"/>
            <a:ext cx="1324510" cy="521363"/>
          </a:xfrm>
          <a:prstGeom prst="rect">
            <a:avLst/>
          </a:prstGeom>
          <a:ln>
            <a:solidFill>
              <a:schemeClr val="tx1"/>
            </a:solidFill>
          </a:ln>
        </p:spPr>
      </p:pic>
      <p:pic>
        <p:nvPicPr>
          <p:cNvPr id="83" name="図 82">
            <a:extLst>
              <a:ext uri="{FF2B5EF4-FFF2-40B4-BE49-F238E27FC236}">
                <a16:creationId xmlns:a16="http://schemas.microsoft.com/office/drawing/2014/main" id="{98ABBBE3-CB74-2322-17E7-E72E1CCBACD4}"/>
              </a:ext>
            </a:extLst>
          </p:cNvPr>
          <p:cNvPicPr>
            <a:picLocks noChangeAspect="1"/>
          </p:cNvPicPr>
          <p:nvPr/>
        </p:nvPicPr>
        <p:blipFill rotWithShape="1">
          <a:blip r:embed="rId5">
            <a:extLst>
              <a:ext uri="{28A0092B-C50C-407E-A947-70E740481C1C}">
                <a14:useLocalDpi xmlns:a14="http://schemas.microsoft.com/office/drawing/2010/main" val="0"/>
              </a:ext>
            </a:extLst>
          </a:blip>
          <a:srcRect t="15288" b="385"/>
          <a:stretch/>
        </p:blipFill>
        <p:spPr>
          <a:xfrm>
            <a:off x="8292685" y="3538532"/>
            <a:ext cx="853697" cy="719895"/>
          </a:xfrm>
          <a:prstGeom prst="rect">
            <a:avLst/>
          </a:prstGeom>
          <a:ln>
            <a:solidFill>
              <a:schemeClr val="tx1"/>
            </a:solidFill>
          </a:ln>
        </p:spPr>
      </p:pic>
      <p:cxnSp>
        <p:nvCxnSpPr>
          <p:cNvPr id="84" name="直線矢印コネクタ 83">
            <a:extLst>
              <a:ext uri="{FF2B5EF4-FFF2-40B4-BE49-F238E27FC236}">
                <a16:creationId xmlns:a16="http://schemas.microsoft.com/office/drawing/2014/main" id="{6CB7D91E-FA15-AD10-5924-C7BA3EA418DC}"/>
              </a:ext>
            </a:extLst>
          </p:cNvPr>
          <p:cNvCxnSpPr>
            <a:cxnSpLocks/>
          </p:cNvCxnSpPr>
          <p:nvPr/>
        </p:nvCxnSpPr>
        <p:spPr>
          <a:xfrm>
            <a:off x="6559458" y="2976683"/>
            <a:ext cx="1363449"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AD5EE01E-A15F-B59A-A32E-C103A363F320}"/>
              </a:ext>
            </a:extLst>
          </p:cNvPr>
          <p:cNvSpPr txBox="1"/>
          <p:nvPr/>
        </p:nvSpPr>
        <p:spPr>
          <a:xfrm>
            <a:off x="6684650" y="3012759"/>
            <a:ext cx="1176925" cy="523220"/>
          </a:xfrm>
          <a:prstGeom prst="rect">
            <a:avLst/>
          </a:prstGeom>
          <a:noFill/>
        </p:spPr>
        <p:txBody>
          <a:bodyPr wrap="none" rtlCol="0">
            <a:spAutoFit/>
          </a:bodyPr>
          <a:lstStyle/>
          <a:p>
            <a:pPr algn="ctr"/>
            <a:r>
              <a:rPr kumimoji="1" lang="en-US" altLang="ja-JP" sz="1400" dirty="0">
                <a:latin typeface="Times" pitchFamily="2" charset="0"/>
              </a:rPr>
              <a:t>Cross-</a:t>
            </a:r>
            <a:br>
              <a:rPr kumimoji="1" lang="en-US" altLang="ja-JP" sz="1400" dirty="0">
                <a:latin typeface="Times" pitchFamily="2" charset="0"/>
              </a:rPr>
            </a:br>
            <a:r>
              <a:rPr kumimoji="1" lang="en-US" altLang="ja-JP" sz="1400" dirty="0">
                <a:latin typeface="Times" pitchFamily="2" charset="0"/>
              </a:rPr>
              <a:t>Sectional Plot</a:t>
            </a:r>
          </a:p>
        </p:txBody>
      </p:sp>
      <p:sp>
        <p:nvSpPr>
          <p:cNvPr id="86" name="角丸四角形 85">
            <a:extLst>
              <a:ext uri="{FF2B5EF4-FFF2-40B4-BE49-F238E27FC236}">
                <a16:creationId xmlns:a16="http://schemas.microsoft.com/office/drawing/2014/main" id="{C9F70732-D662-7638-8F80-9AE0093B21BF}"/>
              </a:ext>
            </a:extLst>
          </p:cNvPr>
          <p:cNvSpPr/>
          <p:nvPr/>
        </p:nvSpPr>
        <p:spPr>
          <a:xfrm>
            <a:off x="5484067" y="3708013"/>
            <a:ext cx="968596"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Probability</a:t>
            </a:r>
            <a:endParaRPr kumimoji="1" lang="ja-JP" altLang="en-US" sz="1200" b="1">
              <a:solidFill>
                <a:schemeClr val="bg1"/>
              </a:solidFill>
            </a:endParaRPr>
          </a:p>
        </p:txBody>
      </p:sp>
      <p:sp>
        <p:nvSpPr>
          <p:cNvPr id="88" name="角丸四角形 87">
            <a:extLst>
              <a:ext uri="{FF2B5EF4-FFF2-40B4-BE49-F238E27FC236}">
                <a16:creationId xmlns:a16="http://schemas.microsoft.com/office/drawing/2014/main" id="{7ACCCF97-F65C-CF78-B018-7F11B5FD9380}"/>
              </a:ext>
            </a:extLst>
          </p:cNvPr>
          <p:cNvSpPr/>
          <p:nvPr/>
        </p:nvSpPr>
        <p:spPr>
          <a:xfrm>
            <a:off x="4717049" y="5513653"/>
            <a:ext cx="968596"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Similarity</a:t>
            </a:r>
            <a:endParaRPr kumimoji="1" lang="ja-JP" altLang="en-US" sz="1200" b="1">
              <a:solidFill>
                <a:schemeClr val="bg1"/>
              </a:solidFill>
            </a:endParaRPr>
          </a:p>
        </p:txBody>
      </p:sp>
      <p:sp>
        <p:nvSpPr>
          <p:cNvPr id="89" name="右矢印 88">
            <a:extLst>
              <a:ext uri="{FF2B5EF4-FFF2-40B4-BE49-F238E27FC236}">
                <a16:creationId xmlns:a16="http://schemas.microsoft.com/office/drawing/2014/main" id="{B45F8F97-DBA8-D53C-3EC3-D45A91FE7E53}"/>
              </a:ext>
            </a:extLst>
          </p:cNvPr>
          <p:cNvSpPr/>
          <p:nvPr/>
        </p:nvSpPr>
        <p:spPr>
          <a:xfrm rot="5400000">
            <a:off x="5852348" y="3431253"/>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4CE96974-030F-7F75-485B-0A501A6DA16E}"/>
              </a:ext>
            </a:extLst>
          </p:cNvPr>
          <p:cNvSpPr txBox="1"/>
          <p:nvPr/>
        </p:nvSpPr>
        <p:spPr>
          <a:xfrm>
            <a:off x="4960317" y="4828612"/>
            <a:ext cx="444352" cy="307777"/>
          </a:xfrm>
          <a:prstGeom prst="rect">
            <a:avLst/>
          </a:prstGeom>
          <a:noFill/>
        </p:spPr>
        <p:txBody>
          <a:bodyPr wrap="none" rtlCol="0">
            <a:spAutoFit/>
          </a:bodyPr>
          <a:lstStyle/>
          <a:p>
            <a:pPr algn="ctr"/>
            <a:r>
              <a:rPr kumimoji="1" lang="en-US" altLang="ja-JP" sz="1400" b="1" dirty="0">
                <a:latin typeface="Times" pitchFamily="2" charset="0"/>
              </a:rPr>
              <a:t>DR</a:t>
            </a:r>
          </a:p>
        </p:txBody>
      </p:sp>
      <p:cxnSp>
        <p:nvCxnSpPr>
          <p:cNvPr id="91" name="直線矢印コネクタ 90">
            <a:extLst>
              <a:ext uri="{FF2B5EF4-FFF2-40B4-BE49-F238E27FC236}">
                <a16:creationId xmlns:a16="http://schemas.microsoft.com/office/drawing/2014/main" id="{59F0E53D-CACB-8B5B-0943-7BFDD9A2F58A}"/>
              </a:ext>
            </a:extLst>
          </p:cNvPr>
          <p:cNvCxnSpPr>
            <a:cxnSpLocks/>
          </p:cNvCxnSpPr>
          <p:nvPr/>
        </p:nvCxnSpPr>
        <p:spPr>
          <a:xfrm flipH="1">
            <a:off x="4760291" y="4759125"/>
            <a:ext cx="925354"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93" name="右矢印 92">
            <a:extLst>
              <a:ext uri="{FF2B5EF4-FFF2-40B4-BE49-F238E27FC236}">
                <a16:creationId xmlns:a16="http://schemas.microsoft.com/office/drawing/2014/main" id="{5EA3F19A-94A2-B4FD-F11B-A8FBA9B17243}"/>
              </a:ext>
            </a:extLst>
          </p:cNvPr>
          <p:cNvSpPr/>
          <p:nvPr/>
        </p:nvSpPr>
        <p:spPr>
          <a:xfrm rot="5400000">
            <a:off x="5082693" y="5203315"/>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03DCE1B9-8A05-40B0-0272-C25D4310E39A}"/>
              </a:ext>
            </a:extLst>
          </p:cNvPr>
          <p:cNvCxnSpPr>
            <a:cxnSpLocks/>
          </p:cNvCxnSpPr>
          <p:nvPr/>
        </p:nvCxnSpPr>
        <p:spPr>
          <a:xfrm>
            <a:off x="6559458" y="3826188"/>
            <a:ext cx="1363449"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ADF0EEED-55E0-61FC-0C65-345F34C74541}"/>
              </a:ext>
            </a:extLst>
          </p:cNvPr>
          <p:cNvSpPr txBox="1"/>
          <p:nvPr/>
        </p:nvSpPr>
        <p:spPr>
          <a:xfrm>
            <a:off x="6701216" y="3883388"/>
            <a:ext cx="1247457" cy="523220"/>
          </a:xfrm>
          <a:prstGeom prst="rect">
            <a:avLst/>
          </a:prstGeom>
          <a:noFill/>
        </p:spPr>
        <p:txBody>
          <a:bodyPr wrap="none" rtlCol="0">
            <a:spAutoFit/>
          </a:bodyPr>
          <a:lstStyle/>
          <a:p>
            <a:pPr algn="ctr"/>
            <a:r>
              <a:rPr kumimoji="1" lang="en-US" altLang="ja-JP" sz="1400" dirty="0">
                <a:latin typeface="Times" pitchFamily="2" charset="0"/>
              </a:rPr>
              <a:t>Probabilistic</a:t>
            </a:r>
            <a:br>
              <a:rPr kumimoji="1" lang="en-US" altLang="ja-JP" sz="1400" dirty="0">
                <a:latin typeface="Times" pitchFamily="2" charset="0"/>
              </a:rPr>
            </a:br>
            <a:r>
              <a:rPr kumimoji="1" lang="en-US" altLang="ja-JP" sz="1400" dirty="0" err="1">
                <a:latin typeface="Times" pitchFamily="2" charset="0"/>
              </a:rPr>
              <a:t>Isosurface</a:t>
            </a:r>
            <a:r>
              <a:rPr kumimoji="1" lang="en-US" altLang="ja-JP" sz="1400" dirty="0">
                <a:latin typeface="Times" pitchFamily="2" charset="0"/>
              </a:rPr>
              <a:t> Plot</a:t>
            </a:r>
          </a:p>
        </p:txBody>
      </p:sp>
      <p:cxnSp>
        <p:nvCxnSpPr>
          <p:cNvPr id="96" name="直線矢印コネクタ 95">
            <a:extLst>
              <a:ext uri="{FF2B5EF4-FFF2-40B4-BE49-F238E27FC236}">
                <a16:creationId xmlns:a16="http://schemas.microsoft.com/office/drawing/2014/main" id="{1B7E6B5F-236B-3EE7-59E1-5FE40FBE425D}"/>
              </a:ext>
            </a:extLst>
          </p:cNvPr>
          <p:cNvCxnSpPr>
            <a:cxnSpLocks/>
          </p:cNvCxnSpPr>
          <p:nvPr/>
        </p:nvCxnSpPr>
        <p:spPr>
          <a:xfrm>
            <a:off x="6559458" y="4831974"/>
            <a:ext cx="1376797"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34C8B686-A3D3-818D-F3B2-CE8660C9176E}"/>
              </a:ext>
            </a:extLst>
          </p:cNvPr>
          <p:cNvSpPr txBox="1"/>
          <p:nvPr/>
        </p:nvSpPr>
        <p:spPr>
          <a:xfrm>
            <a:off x="6954213" y="4889174"/>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sp>
        <p:nvSpPr>
          <p:cNvPr id="99" name="フリーフォーム 98">
            <a:extLst>
              <a:ext uri="{FF2B5EF4-FFF2-40B4-BE49-F238E27FC236}">
                <a16:creationId xmlns:a16="http://schemas.microsoft.com/office/drawing/2014/main" id="{4F19E9EB-4936-C256-794B-376F9D50986F}"/>
              </a:ext>
            </a:extLst>
          </p:cNvPr>
          <p:cNvSpPr/>
          <p:nvPr/>
        </p:nvSpPr>
        <p:spPr>
          <a:xfrm>
            <a:off x="5187857" y="5631471"/>
            <a:ext cx="2772277" cy="477983"/>
          </a:xfrm>
          <a:custGeom>
            <a:avLst/>
            <a:gdLst>
              <a:gd name="connsiteX0" fmla="*/ 0 w 2479964"/>
              <a:gd name="connsiteY0" fmla="*/ 187036 h 367146"/>
              <a:gd name="connsiteX1" fmla="*/ 0 w 2479964"/>
              <a:gd name="connsiteY1" fmla="*/ 367146 h 367146"/>
              <a:gd name="connsiteX2" fmla="*/ 1524000 w 2479964"/>
              <a:gd name="connsiteY2" fmla="*/ 367146 h 367146"/>
              <a:gd name="connsiteX3" fmla="*/ 1524000 w 2479964"/>
              <a:gd name="connsiteY3" fmla="*/ 0 h 367146"/>
              <a:gd name="connsiteX4" fmla="*/ 2479964 w 2479964"/>
              <a:gd name="connsiteY4" fmla="*/ 0 h 367146"/>
              <a:gd name="connsiteX0" fmla="*/ 0 w 2479964"/>
              <a:gd name="connsiteY0" fmla="*/ 187036 h 367146"/>
              <a:gd name="connsiteX1" fmla="*/ 0 w 2479964"/>
              <a:gd name="connsiteY1" fmla="*/ 367146 h 367146"/>
              <a:gd name="connsiteX2" fmla="*/ 1336963 w 2479964"/>
              <a:gd name="connsiteY2" fmla="*/ 367146 h 367146"/>
              <a:gd name="connsiteX3" fmla="*/ 1524000 w 2479964"/>
              <a:gd name="connsiteY3" fmla="*/ 0 h 367146"/>
              <a:gd name="connsiteX4" fmla="*/ 2479964 w 2479964"/>
              <a:gd name="connsiteY4" fmla="*/ 0 h 367146"/>
              <a:gd name="connsiteX0" fmla="*/ 0 w 2479964"/>
              <a:gd name="connsiteY0" fmla="*/ 187036 h 367146"/>
              <a:gd name="connsiteX1" fmla="*/ 0 w 2479964"/>
              <a:gd name="connsiteY1" fmla="*/ 367146 h 367146"/>
              <a:gd name="connsiteX2" fmla="*/ 1336963 w 2479964"/>
              <a:gd name="connsiteY2" fmla="*/ 367146 h 367146"/>
              <a:gd name="connsiteX3" fmla="*/ 1343891 w 2479964"/>
              <a:gd name="connsiteY3" fmla="*/ 6927 h 367146"/>
              <a:gd name="connsiteX4" fmla="*/ 2479964 w 2479964"/>
              <a:gd name="connsiteY4" fmla="*/ 0 h 367146"/>
              <a:gd name="connsiteX0" fmla="*/ 0 w 2479964"/>
              <a:gd name="connsiteY0" fmla="*/ 304800 h 484910"/>
              <a:gd name="connsiteX1" fmla="*/ 0 w 2479964"/>
              <a:gd name="connsiteY1" fmla="*/ 484910 h 484910"/>
              <a:gd name="connsiteX2" fmla="*/ 1336963 w 2479964"/>
              <a:gd name="connsiteY2" fmla="*/ 484910 h 484910"/>
              <a:gd name="connsiteX3" fmla="*/ 1350818 w 2479964"/>
              <a:gd name="connsiteY3" fmla="*/ 0 h 484910"/>
              <a:gd name="connsiteX4" fmla="*/ 2479964 w 2479964"/>
              <a:gd name="connsiteY4" fmla="*/ 117764 h 484910"/>
              <a:gd name="connsiteX0" fmla="*/ 0 w 2479964"/>
              <a:gd name="connsiteY0" fmla="*/ 304800 h 484910"/>
              <a:gd name="connsiteX1" fmla="*/ 0 w 2479964"/>
              <a:gd name="connsiteY1" fmla="*/ 484910 h 484910"/>
              <a:gd name="connsiteX2" fmla="*/ 1336963 w 2479964"/>
              <a:gd name="connsiteY2" fmla="*/ 484910 h 484910"/>
              <a:gd name="connsiteX3" fmla="*/ 1350818 w 2479964"/>
              <a:gd name="connsiteY3" fmla="*/ 0 h 484910"/>
              <a:gd name="connsiteX4" fmla="*/ 2479964 w 2479964"/>
              <a:gd name="connsiteY4" fmla="*/ 6927 h 484910"/>
              <a:gd name="connsiteX0" fmla="*/ 0 w 2535382"/>
              <a:gd name="connsiteY0" fmla="*/ 304800 h 484910"/>
              <a:gd name="connsiteX1" fmla="*/ 0 w 2535382"/>
              <a:gd name="connsiteY1" fmla="*/ 484910 h 484910"/>
              <a:gd name="connsiteX2" fmla="*/ 1336963 w 2535382"/>
              <a:gd name="connsiteY2" fmla="*/ 484910 h 484910"/>
              <a:gd name="connsiteX3" fmla="*/ 1350818 w 2535382"/>
              <a:gd name="connsiteY3" fmla="*/ 0 h 484910"/>
              <a:gd name="connsiteX4" fmla="*/ 2535382 w 2535382"/>
              <a:gd name="connsiteY4" fmla="*/ 13854 h 484910"/>
              <a:gd name="connsiteX0" fmla="*/ 0 w 2535382"/>
              <a:gd name="connsiteY0" fmla="*/ 297873 h 477983"/>
              <a:gd name="connsiteX1" fmla="*/ 0 w 2535382"/>
              <a:gd name="connsiteY1" fmla="*/ 477983 h 477983"/>
              <a:gd name="connsiteX2" fmla="*/ 1336963 w 2535382"/>
              <a:gd name="connsiteY2" fmla="*/ 477983 h 477983"/>
              <a:gd name="connsiteX3" fmla="*/ 1331813 w 2535382"/>
              <a:gd name="connsiteY3" fmla="*/ 0 h 477983"/>
              <a:gd name="connsiteX4" fmla="*/ 2535382 w 2535382"/>
              <a:gd name="connsiteY4" fmla="*/ 6927 h 47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382" h="477983">
                <a:moveTo>
                  <a:pt x="0" y="297873"/>
                </a:moveTo>
                <a:lnTo>
                  <a:pt x="0" y="477983"/>
                </a:lnTo>
                <a:lnTo>
                  <a:pt x="1336963" y="477983"/>
                </a:lnTo>
                <a:cubicBezTo>
                  <a:pt x="1335246" y="318655"/>
                  <a:pt x="1333530" y="159328"/>
                  <a:pt x="1331813" y="0"/>
                </a:cubicBezTo>
                <a:lnTo>
                  <a:pt x="2535382" y="6927"/>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ボックス 100">
            <a:extLst>
              <a:ext uri="{FF2B5EF4-FFF2-40B4-BE49-F238E27FC236}">
                <a16:creationId xmlns:a16="http://schemas.microsoft.com/office/drawing/2014/main" id="{20F60E1F-7ED8-1691-8331-5F868D73F8FB}"/>
              </a:ext>
            </a:extLst>
          </p:cNvPr>
          <p:cNvSpPr txBox="1"/>
          <p:nvPr/>
        </p:nvSpPr>
        <p:spPr>
          <a:xfrm>
            <a:off x="6781366" y="5705174"/>
            <a:ext cx="1167307" cy="523220"/>
          </a:xfrm>
          <a:prstGeom prst="rect">
            <a:avLst/>
          </a:prstGeom>
          <a:noFill/>
        </p:spPr>
        <p:txBody>
          <a:bodyPr wrap="none" rtlCol="0">
            <a:spAutoFit/>
          </a:bodyPr>
          <a:lstStyle/>
          <a:p>
            <a:pPr algn="ctr"/>
            <a:r>
              <a:rPr kumimoji="1" lang="en-US" altLang="ja-JP" sz="1400" dirty="0">
                <a:latin typeface="Times" pitchFamily="2" charset="0"/>
              </a:rPr>
              <a:t>Timeline</a:t>
            </a:r>
            <a:br>
              <a:rPr kumimoji="1" lang="en-US" altLang="ja-JP" sz="1400" dirty="0">
                <a:latin typeface="Times" pitchFamily="2" charset="0"/>
              </a:rPr>
            </a:br>
            <a:r>
              <a:rPr kumimoji="1" lang="en-US" altLang="ja-JP" sz="1400" dirty="0">
                <a:latin typeface="Times" pitchFamily="2" charset="0"/>
              </a:rPr>
              <a:t>Heatmap Plot</a:t>
            </a:r>
          </a:p>
        </p:txBody>
      </p:sp>
      <p:sp>
        <p:nvSpPr>
          <p:cNvPr id="102" name="テキスト ボックス 101">
            <a:extLst>
              <a:ext uri="{FF2B5EF4-FFF2-40B4-BE49-F238E27FC236}">
                <a16:creationId xmlns:a16="http://schemas.microsoft.com/office/drawing/2014/main" id="{F30B4F97-7DF2-7FA0-CF37-BB9B6B4C9834}"/>
              </a:ext>
            </a:extLst>
          </p:cNvPr>
          <p:cNvSpPr txBox="1"/>
          <p:nvPr/>
        </p:nvSpPr>
        <p:spPr>
          <a:xfrm>
            <a:off x="9984006" y="2769736"/>
            <a:ext cx="1547218" cy="307777"/>
          </a:xfrm>
          <a:prstGeom prst="rect">
            <a:avLst/>
          </a:prstGeom>
          <a:noFill/>
        </p:spPr>
        <p:txBody>
          <a:bodyPr wrap="none" rtlCol="0">
            <a:spAutoFit/>
          </a:bodyPr>
          <a:lstStyle/>
          <a:p>
            <a:r>
              <a:rPr kumimoji="1" lang="en-US" altLang="ja-JP" sz="1400" dirty="0">
                <a:latin typeface="Times" pitchFamily="2" charset="0"/>
              </a:rPr>
              <a:t>Compare members</a:t>
            </a:r>
          </a:p>
        </p:txBody>
      </p:sp>
      <p:cxnSp>
        <p:nvCxnSpPr>
          <p:cNvPr id="103" name="直線矢印コネクタ 102">
            <a:extLst>
              <a:ext uri="{FF2B5EF4-FFF2-40B4-BE49-F238E27FC236}">
                <a16:creationId xmlns:a16="http://schemas.microsoft.com/office/drawing/2014/main" id="{F956C0F5-7F20-E667-341E-66A7DE8D554D}"/>
              </a:ext>
            </a:extLst>
          </p:cNvPr>
          <p:cNvCxnSpPr>
            <a:cxnSpLocks/>
          </p:cNvCxnSpPr>
          <p:nvPr/>
        </p:nvCxnSpPr>
        <p:spPr>
          <a:xfrm>
            <a:off x="9517300" y="2923624"/>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DE0AC205-B25F-708B-D4E3-15F31C02CE24}"/>
              </a:ext>
            </a:extLst>
          </p:cNvPr>
          <p:cNvSpPr txBox="1"/>
          <p:nvPr/>
        </p:nvSpPr>
        <p:spPr>
          <a:xfrm>
            <a:off x="9992021" y="3641140"/>
            <a:ext cx="1531188" cy="523220"/>
          </a:xfrm>
          <a:prstGeom prst="rect">
            <a:avLst/>
          </a:prstGeom>
          <a:noFill/>
        </p:spPr>
        <p:txBody>
          <a:bodyPr wrap="none" rtlCol="0">
            <a:spAutoFit/>
          </a:bodyPr>
          <a:lstStyle/>
          <a:p>
            <a:r>
              <a:rPr kumimoji="1" lang="en-US" altLang="ja-JP" sz="1400" dirty="0">
                <a:latin typeface="Times" pitchFamily="2" charset="0"/>
              </a:rPr>
              <a:t>Find spatial region</a:t>
            </a:r>
          </a:p>
          <a:p>
            <a:r>
              <a:rPr kumimoji="1" lang="en-US" altLang="ja-JP" sz="1400" dirty="0">
                <a:latin typeface="Times" pitchFamily="2" charset="0"/>
              </a:rPr>
              <a:t>of interest</a:t>
            </a:r>
          </a:p>
        </p:txBody>
      </p:sp>
      <p:sp>
        <p:nvSpPr>
          <p:cNvPr id="105" name="テキスト ボックス 104">
            <a:extLst>
              <a:ext uri="{FF2B5EF4-FFF2-40B4-BE49-F238E27FC236}">
                <a16:creationId xmlns:a16="http://schemas.microsoft.com/office/drawing/2014/main" id="{13A5FE8F-38EC-CFFF-40EC-F2CA6506FAF3}"/>
              </a:ext>
            </a:extLst>
          </p:cNvPr>
          <p:cNvSpPr txBox="1"/>
          <p:nvPr/>
        </p:nvSpPr>
        <p:spPr>
          <a:xfrm>
            <a:off x="9992021" y="4589379"/>
            <a:ext cx="1601721" cy="738664"/>
          </a:xfrm>
          <a:prstGeom prst="rect">
            <a:avLst/>
          </a:prstGeom>
          <a:noFill/>
        </p:spPr>
        <p:txBody>
          <a:bodyPr wrap="none" rtlCol="0">
            <a:spAutoFit/>
          </a:bodyPr>
          <a:lstStyle/>
          <a:p>
            <a:r>
              <a:rPr kumimoji="1" lang="en-US" altLang="ja-JP" sz="1400" dirty="0">
                <a:latin typeface="Times" pitchFamily="2" charset="0"/>
              </a:rPr>
              <a:t>Observe members</a:t>
            </a:r>
            <a:br>
              <a:rPr kumimoji="1" lang="en-US" altLang="ja-JP" sz="1400" dirty="0">
                <a:latin typeface="Times" pitchFamily="2" charset="0"/>
              </a:rPr>
            </a:br>
            <a:r>
              <a:rPr kumimoji="1" lang="en-US" altLang="ja-JP" sz="1400" dirty="0">
                <a:latin typeface="Times" pitchFamily="2" charset="0"/>
              </a:rPr>
              <a:t>behaviors in </a:t>
            </a:r>
            <a:r>
              <a:rPr kumimoji="1" lang="en-US" altLang="ja-JP" sz="1400" dirty="0" err="1">
                <a:latin typeface="Times" pitchFamily="2" charset="0"/>
              </a:rPr>
              <a:t>spatio</a:t>
            </a:r>
            <a:r>
              <a:rPr kumimoji="1" lang="en-US" altLang="ja-JP" sz="1400" dirty="0">
                <a:latin typeface="Times" pitchFamily="2" charset="0"/>
              </a:rPr>
              <a:t>-</a:t>
            </a:r>
            <a:br>
              <a:rPr kumimoji="1" lang="en-US" altLang="ja-JP" sz="1400" dirty="0">
                <a:latin typeface="Times" pitchFamily="2" charset="0"/>
              </a:rPr>
            </a:br>
            <a:r>
              <a:rPr kumimoji="1" lang="en-US" altLang="ja-JP" sz="1400" dirty="0">
                <a:latin typeface="Times" pitchFamily="2" charset="0"/>
              </a:rPr>
              <a:t>temporal space</a:t>
            </a:r>
          </a:p>
        </p:txBody>
      </p:sp>
      <p:sp>
        <p:nvSpPr>
          <p:cNvPr id="106" name="テキスト ボックス 105">
            <a:extLst>
              <a:ext uri="{FF2B5EF4-FFF2-40B4-BE49-F238E27FC236}">
                <a16:creationId xmlns:a16="http://schemas.microsoft.com/office/drawing/2014/main" id="{4CC2DA41-CC66-B6EB-A0B5-CD726C3A6DD8}"/>
              </a:ext>
            </a:extLst>
          </p:cNvPr>
          <p:cNvSpPr txBox="1"/>
          <p:nvPr/>
        </p:nvSpPr>
        <p:spPr>
          <a:xfrm>
            <a:off x="9992605" y="5513676"/>
            <a:ext cx="1611339" cy="523220"/>
          </a:xfrm>
          <a:prstGeom prst="rect">
            <a:avLst/>
          </a:prstGeom>
          <a:noFill/>
        </p:spPr>
        <p:txBody>
          <a:bodyPr wrap="none" rtlCol="0">
            <a:spAutoFit/>
          </a:bodyPr>
          <a:lstStyle/>
          <a:p>
            <a:r>
              <a:rPr kumimoji="1" lang="en-US" altLang="ja-JP" sz="1400" dirty="0">
                <a:latin typeface="Times" pitchFamily="2" charset="0"/>
              </a:rPr>
              <a:t>Find times and</a:t>
            </a:r>
            <a:br>
              <a:rPr kumimoji="1" lang="en-US" altLang="ja-JP" sz="1400" dirty="0">
                <a:latin typeface="Times" pitchFamily="2" charset="0"/>
              </a:rPr>
            </a:br>
            <a:r>
              <a:rPr kumimoji="1" lang="en-US" altLang="ja-JP" sz="1400" dirty="0">
                <a:latin typeface="Times" pitchFamily="2" charset="0"/>
              </a:rPr>
              <a:t>members of interest</a:t>
            </a:r>
          </a:p>
        </p:txBody>
      </p:sp>
      <p:cxnSp>
        <p:nvCxnSpPr>
          <p:cNvPr id="107" name="直線矢印コネクタ 106">
            <a:extLst>
              <a:ext uri="{FF2B5EF4-FFF2-40B4-BE49-F238E27FC236}">
                <a16:creationId xmlns:a16="http://schemas.microsoft.com/office/drawing/2014/main" id="{540E55BD-0D0F-7FE7-44D5-1CB4FE53DECD}"/>
              </a:ext>
            </a:extLst>
          </p:cNvPr>
          <p:cNvCxnSpPr>
            <a:cxnSpLocks/>
          </p:cNvCxnSpPr>
          <p:nvPr/>
        </p:nvCxnSpPr>
        <p:spPr>
          <a:xfrm>
            <a:off x="9517300" y="3902750"/>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4D7BA0E1-CB6F-6749-56E0-97085D7E8CBF}"/>
              </a:ext>
            </a:extLst>
          </p:cNvPr>
          <p:cNvCxnSpPr>
            <a:cxnSpLocks/>
          </p:cNvCxnSpPr>
          <p:nvPr/>
        </p:nvCxnSpPr>
        <p:spPr>
          <a:xfrm>
            <a:off x="9517300" y="492556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B7B5CA28-E5DC-AF5D-F7A9-82CEC457B0FC}"/>
              </a:ext>
            </a:extLst>
          </p:cNvPr>
          <p:cNvCxnSpPr>
            <a:cxnSpLocks/>
          </p:cNvCxnSpPr>
          <p:nvPr/>
        </p:nvCxnSpPr>
        <p:spPr>
          <a:xfrm>
            <a:off x="9517300" y="577528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1F24969F-48B7-358B-CA16-2FDA15EEC84A}"/>
              </a:ext>
            </a:extLst>
          </p:cNvPr>
          <p:cNvSpPr txBox="1"/>
          <p:nvPr/>
        </p:nvSpPr>
        <p:spPr>
          <a:xfrm>
            <a:off x="591965" y="6340658"/>
            <a:ext cx="1856347"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111" name="テキスト ボックス 110">
            <a:extLst>
              <a:ext uri="{FF2B5EF4-FFF2-40B4-BE49-F238E27FC236}">
                <a16:creationId xmlns:a16="http://schemas.microsoft.com/office/drawing/2014/main" id="{7515FD1C-D07C-2C68-0E24-F6128E85E49F}"/>
              </a:ext>
            </a:extLst>
          </p:cNvPr>
          <p:cNvSpPr txBox="1"/>
          <p:nvPr/>
        </p:nvSpPr>
        <p:spPr>
          <a:xfrm>
            <a:off x="2507002" y="6340658"/>
            <a:ext cx="4135583"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112" name="テキスト ボックス 111">
            <a:extLst>
              <a:ext uri="{FF2B5EF4-FFF2-40B4-BE49-F238E27FC236}">
                <a16:creationId xmlns:a16="http://schemas.microsoft.com/office/drawing/2014/main" id="{FCCBDC8C-6CBD-0679-CA9D-788432153FA0}"/>
              </a:ext>
            </a:extLst>
          </p:cNvPr>
          <p:cNvSpPr txBox="1"/>
          <p:nvPr/>
        </p:nvSpPr>
        <p:spPr>
          <a:xfrm>
            <a:off x="6701276" y="6338986"/>
            <a:ext cx="2767636"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113" name="テキスト ボックス 112">
            <a:extLst>
              <a:ext uri="{FF2B5EF4-FFF2-40B4-BE49-F238E27FC236}">
                <a16:creationId xmlns:a16="http://schemas.microsoft.com/office/drawing/2014/main" id="{1154CB03-072B-7719-CB32-205853259B1B}"/>
              </a:ext>
            </a:extLst>
          </p:cNvPr>
          <p:cNvSpPr txBox="1"/>
          <p:nvPr/>
        </p:nvSpPr>
        <p:spPr>
          <a:xfrm>
            <a:off x="9506656" y="6339264"/>
            <a:ext cx="2097288"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spTree>
    <p:extLst>
      <p:ext uri="{BB962C8B-B14F-4D97-AF65-F5344CB8AC3E}">
        <p14:creationId xmlns:p14="http://schemas.microsoft.com/office/powerpoint/2010/main" val="167600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18</a:t>
            </a:fld>
            <a:endParaRPr kumimoji="1" lang="ja-JP" altLang="en-US"/>
          </a:p>
        </p:txBody>
      </p:sp>
      <p:pic>
        <p:nvPicPr>
          <p:cNvPr id="87" name="図 86">
            <a:extLst>
              <a:ext uri="{FF2B5EF4-FFF2-40B4-BE49-F238E27FC236}">
                <a16:creationId xmlns:a16="http://schemas.microsoft.com/office/drawing/2014/main" id="{347EEF2C-4D52-E959-87E4-1F880CD69E98}"/>
              </a:ext>
            </a:extLst>
          </p:cNvPr>
          <p:cNvPicPr>
            <a:picLocks noChangeAspect="1"/>
          </p:cNvPicPr>
          <p:nvPr/>
        </p:nvPicPr>
        <p:blipFill>
          <a:blip r:embed="rId3"/>
          <a:stretch>
            <a:fillRect/>
          </a:stretch>
        </p:blipFill>
        <p:spPr>
          <a:xfrm>
            <a:off x="5560137" y="4009665"/>
            <a:ext cx="6271256" cy="2704807"/>
          </a:xfrm>
          <a:prstGeom prst="rect">
            <a:avLst/>
          </a:prstGeom>
        </p:spPr>
      </p:pic>
      <p:pic>
        <p:nvPicPr>
          <p:cNvPr id="252" name="図 251">
            <a:extLst>
              <a:ext uri="{FF2B5EF4-FFF2-40B4-BE49-F238E27FC236}">
                <a16:creationId xmlns:a16="http://schemas.microsoft.com/office/drawing/2014/main" id="{A552133D-FC27-1A55-A5FB-FE289B2795E2}"/>
              </a:ext>
            </a:extLst>
          </p:cNvPr>
          <p:cNvPicPr>
            <a:picLocks noChangeAspect="1"/>
          </p:cNvPicPr>
          <p:nvPr/>
        </p:nvPicPr>
        <p:blipFill>
          <a:blip r:embed="rId4"/>
          <a:stretch>
            <a:fillRect/>
          </a:stretch>
        </p:blipFill>
        <p:spPr>
          <a:xfrm>
            <a:off x="838200" y="2450247"/>
            <a:ext cx="4534647" cy="1781468"/>
          </a:xfrm>
          <a:prstGeom prst="rect">
            <a:avLst/>
          </a:prstGeom>
        </p:spPr>
      </p:pic>
      <p:sp>
        <p:nvSpPr>
          <p:cNvPr id="253" name="角丸四角形 252">
            <a:extLst>
              <a:ext uri="{FF2B5EF4-FFF2-40B4-BE49-F238E27FC236}">
                <a16:creationId xmlns:a16="http://schemas.microsoft.com/office/drawing/2014/main" id="{EF0DB9B0-3D13-CB6F-59C7-088404C0B1F8}"/>
              </a:ext>
            </a:extLst>
          </p:cNvPr>
          <p:cNvSpPr/>
          <p:nvPr/>
        </p:nvSpPr>
        <p:spPr>
          <a:xfrm>
            <a:off x="1864659" y="2450247"/>
            <a:ext cx="744070" cy="1539048"/>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テキスト ボックス 253">
            <a:extLst>
              <a:ext uri="{FF2B5EF4-FFF2-40B4-BE49-F238E27FC236}">
                <a16:creationId xmlns:a16="http://schemas.microsoft.com/office/drawing/2014/main" id="{AD73FB67-7071-B1B2-9459-1F11D8490374}"/>
              </a:ext>
            </a:extLst>
          </p:cNvPr>
          <p:cNvSpPr txBox="1"/>
          <p:nvPr/>
        </p:nvSpPr>
        <p:spPr>
          <a:xfrm>
            <a:off x="9279462" y="5332053"/>
            <a:ext cx="787396" cy="430887"/>
          </a:xfrm>
          <a:prstGeom prst="rect">
            <a:avLst/>
          </a:prstGeom>
          <a:solidFill>
            <a:schemeClr val="bg1"/>
          </a:solidFill>
        </p:spPr>
        <p:txBody>
          <a:bodyPr wrap="none" rtlCol="0">
            <a:spAutoFit/>
          </a:bodyPr>
          <a:lstStyle/>
          <a:p>
            <a:pPr algn="ctr"/>
            <a:r>
              <a:rPr kumimoji="1" lang="en-US" altLang="ja-JP" sz="1100" b="1" dirty="0">
                <a:latin typeface="Times" pitchFamily="2" charset="0"/>
              </a:rPr>
              <a:t>Unfolding</a:t>
            </a:r>
          </a:p>
          <a:p>
            <a:pPr algn="ctr"/>
            <a:r>
              <a:rPr kumimoji="1" lang="en-US" altLang="ja-JP" sz="1100" dirty="0">
                <a:latin typeface="Times" pitchFamily="2" charset="0"/>
              </a:rPr>
              <a:t>along </a:t>
            </a:r>
            <a:r>
              <a:rPr kumimoji="1" lang="en-US" altLang="ja-JP" sz="1100" i="1" dirty="0">
                <a:latin typeface="Times" pitchFamily="2" charset="0"/>
              </a:rPr>
              <a:t>F</a:t>
            </a:r>
            <a:endParaRPr kumimoji="1" lang="ja-JP" altLang="en-US" sz="1100" i="1">
              <a:latin typeface="Times" pitchFamily="2" charset="0"/>
            </a:endParaRPr>
          </a:p>
        </p:txBody>
      </p:sp>
    </p:spTree>
    <p:extLst>
      <p:ext uri="{BB962C8B-B14F-4D97-AF65-F5344CB8AC3E}">
        <p14:creationId xmlns:p14="http://schemas.microsoft.com/office/powerpoint/2010/main" val="968740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93AFB-DE37-277D-A7A4-83D7056E91C8}"/>
              </a:ext>
            </a:extLst>
          </p:cNvPr>
          <p:cNvSpPr>
            <a:spLocks noGrp="1"/>
          </p:cNvSpPr>
          <p:nvPr>
            <p:ph type="title"/>
          </p:nvPr>
        </p:nvSpPr>
        <p:spPr/>
        <p:txBody>
          <a:bodyPr/>
          <a:lstStyle/>
          <a:p>
            <a:r>
              <a:rPr lang="en-US" altLang="ja-JP" dirty="0"/>
              <a:t>Background</a:t>
            </a:r>
            <a:endParaRPr kumimoji="1" lang="ja-JP" altLang="en-US"/>
          </a:p>
        </p:txBody>
      </p:sp>
      <p:sp>
        <p:nvSpPr>
          <p:cNvPr id="3" name="コンテンツ プレースホルダー 2">
            <a:extLst>
              <a:ext uri="{FF2B5EF4-FFF2-40B4-BE49-F238E27FC236}">
                <a16:creationId xmlns:a16="http://schemas.microsoft.com/office/drawing/2014/main" id="{C2B28C87-C0D6-B956-F964-AEE4E8D7BA03}"/>
              </a:ext>
            </a:extLst>
          </p:cNvPr>
          <p:cNvSpPr>
            <a:spLocks noGrp="1"/>
          </p:cNvSpPr>
          <p:nvPr>
            <p:ph idx="1"/>
          </p:nvPr>
        </p:nvSpPr>
        <p:spPr/>
        <p:txBody>
          <a:bodyPr/>
          <a:lstStyle/>
          <a:p>
            <a:r>
              <a:rPr kumimoji="1" lang="en-US" altLang="ja-JP" dirty="0"/>
              <a:t>Multidimensional Time Series Data</a:t>
            </a:r>
          </a:p>
        </p:txBody>
      </p:sp>
      <p:sp>
        <p:nvSpPr>
          <p:cNvPr id="4" name="スライド番号プレースホルダー 3">
            <a:extLst>
              <a:ext uri="{FF2B5EF4-FFF2-40B4-BE49-F238E27FC236}">
                <a16:creationId xmlns:a16="http://schemas.microsoft.com/office/drawing/2014/main" id="{9901822D-477D-AC3C-D6B9-DA32F8E01A19}"/>
              </a:ext>
            </a:extLst>
          </p:cNvPr>
          <p:cNvSpPr>
            <a:spLocks noGrp="1"/>
          </p:cNvSpPr>
          <p:nvPr>
            <p:ph type="sldNum" sz="quarter" idx="12"/>
          </p:nvPr>
        </p:nvSpPr>
        <p:spPr/>
        <p:txBody>
          <a:bodyPr/>
          <a:lstStyle/>
          <a:p>
            <a:fld id="{8343F915-22A9-B940-AE53-181F7864E849}" type="slidenum">
              <a:rPr kumimoji="1" lang="ja-JP" altLang="en-US" smtClean="0"/>
              <a:t>1</a:t>
            </a:fld>
            <a:endParaRPr kumimoji="1" lang="ja-JP" altLang="en-US"/>
          </a:p>
        </p:txBody>
      </p:sp>
      <p:grpSp>
        <p:nvGrpSpPr>
          <p:cNvPr id="34" name="グループ化 33">
            <a:extLst>
              <a:ext uri="{FF2B5EF4-FFF2-40B4-BE49-F238E27FC236}">
                <a16:creationId xmlns:a16="http://schemas.microsoft.com/office/drawing/2014/main" id="{B2BABD2B-5095-5D0A-FC6F-E5C72B2271B3}"/>
              </a:ext>
            </a:extLst>
          </p:cNvPr>
          <p:cNvGrpSpPr/>
          <p:nvPr/>
        </p:nvGrpSpPr>
        <p:grpSpPr>
          <a:xfrm>
            <a:off x="1077398" y="2711214"/>
            <a:ext cx="2980467" cy="1626603"/>
            <a:chOff x="1077398" y="2795884"/>
            <a:chExt cx="2980467" cy="1626603"/>
          </a:xfrm>
        </p:grpSpPr>
        <p:pic>
          <p:nvPicPr>
            <p:cNvPr id="31" name="図 30">
              <a:extLst>
                <a:ext uri="{FF2B5EF4-FFF2-40B4-BE49-F238E27FC236}">
                  <a16:creationId xmlns:a16="http://schemas.microsoft.com/office/drawing/2014/main" id="{6EDCE2CF-F794-DADA-1F3D-B133025D4FC8}"/>
                </a:ext>
              </a:extLst>
            </p:cNvPr>
            <p:cNvPicPr>
              <a:picLocks noChangeAspect="1"/>
            </p:cNvPicPr>
            <p:nvPr/>
          </p:nvPicPr>
          <p:blipFill rotWithShape="1">
            <a:blip r:embed="rId3"/>
            <a:srcRect t="18137"/>
            <a:stretch/>
          </p:blipFill>
          <p:spPr>
            <a:xfrm>
              <a:off x="1077399" y="2795884"/>
              <a:ext cx="2980466" cy="1626603"/>
            </a:xfrm>
            <a:prstGeom prst="rect">
              <a:avLst/>
            </a:prstGeom>
          </p:spPr>
        </p:pic>
        <p:pic>
          <p:nvPicPr>
            <p:cNvPr id="32" name="図 31" descr="グラフ&#10;&#10;自動的に生成された説明">
              <a:extLst>
                <a:ext uri="{FF2B5EF4-FFF2-40B4-BE49-F238E27FC236}">
                  <a16:creationId xmlns:a16="http://schemas.microsoft.com/office/drawing/2014/main" id="{6E819ED4-E8C3-75D9-3DDC-E889271C73C7}"/>
                </a:ext>
              </a:extLst>
            </p:cNvPr>
            <p:cNvPicPr>
              <a:picLocks noChangeAspect="1"/>
            </p:cNvPicPr>
            <p:nvPr/>
          </p:nvPicPr>
          <p:blipFill>
            <a:blip r:embed="rId4"/>
            <a:stretch>
              <a:fillRect/>
            </a:stretch>
          </p:blipFill>
          <p:spPr>
            <a:xfrm>
              <a:off x="1077398" y="3595320"/>
              <a:ext cx="1263421" cy="827167"/>
            </a:xfrm>
            <a:prstGeom prst="rect">
              <a:avLst/>
            </a:prstGeom>
          </p:spPr>
        </p:pic>
      </p:grpSp>
      <p:pic>
        <p:nvPicPr>
          <p:cNvPr id="33" name="Picture 2">
            <a:extLst>
              <a:ext uri="{FF2B5EF4-FFF2-40B4-BE49-F238E27FC236}">
                <a16:creationId xmlns:a16="http://schemas.microsoft.com/office/drawing/2014/main" id="{D5B48D29-FA19-4923-2936-3ADC19494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398" y="4713621"/>
            <a:ext cx="3027217" cy="151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6" name="グループ化 65">
            <a:extLst>
              <a:ext uri="{FF2B5EF4-FFF2-40B4-BE49-F238E27FC236}">
                <a16:creationId xmlns:a16="http://schemas.microsoft.com/office/drawing/2014/main" id="{39708108-A085-21CD-DA20-888E96CED3D5}"/>
              </a:ext>
            </a:extLst>
          </p:cNvPr>
          <p:cNvGrpSpPr/>
          <p:nvPr/>
        </p:nvGrpSpPr>
        <p:grpSpPr>
          <a:xfrm>
            <a:off x="4484955" y="2787550"/>
            <a:ext cx="2314279" cy="1734933"/>
            <a:chOff x="4484955" y="2787550"/>
            <a:chExt cx="2314279" cy="1734933"/>
          </a:xfrm>
        </p:grpSpPr>
        <p:sp>
          <p:nvSpPr>
            <p:cNvPr id="8" name="正方形/長方形 7">
              <a:extLst>
                <a:ext uri="{FF2B5EF4-FFF2-40B4-BE49-F238E27FC236}">
                  <a16:creationId xmlns:a16="http://schemas.microsoft.com/office/drawing/2014/main" id="{E622FD16-CCA9-BC4E-0452-DF3D202C6E7D}"/>
                </a:ext>
              </a:extLst>
            </p:cNvPr>
            <p:cNvSpPr/>
            <p:nvPr/>
          </p:nvSpPr>
          <p:spPr>
            <a:xfrm>
              <a:off x="5039614" y="2787550"/>
              <a:ext cx="1390210" cy="12926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65000"/>
                    </a:schemeClr>
                  </a:solidFill>
                </a:rPr>
                <a:t>Table data</a:t>
              </a:r>
              <a:endParaRPr kumimoji="1" lang="ja-JP" altLang="en-US">
                <a:solidFill>
                  <a:schemeClr val="bg1">
                    <a:lumMod val="65000"/>
                  </a:schemeClr>
                </a:solidFill>
              </a:endParaRPr>
            </a:p>
          </p:txBody>
        </p:sp>
        <p:sp>
          <p:nvSpPr>
            <p:cNvPr id="29" name="右矢印 28">
              <a:extLst>
                <a:ext uri="{FF2B5EF4-FFF2-40B4-BE49-F238E27FC236}">
                  <a16:creationId xmlns:a16="http://schemas.microsoft.com/office/drawing/2014/main" id="{0228007F-ED6A-B280-B217-D50F762B4897}"/>
                </a:ext>
              </a:extLst>
            </p:cNvPr>
            <p:cNvSpPr/>
            <p:nvPr/>
          </p:nvSpPr>
          <p:spPr>
            <a:xfrm>
              <a:off x="4484955" y="3267520"/>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25797E3A-996C-B8FF-B13B-5345E6E813BC}"/>
                </a:ext>
              </a:extLst>
            </p:cNvPr>
            <p:cNvSpPr txBox="1"/>
            <p:nvPr/>
          </p:nvSpPr>
          <p:spPr>
            <a:xfrm>
              <a:off x="4822859" y="4153151"/>
              <a:ext cx="1976375" cy="369332"/>
            </a:xfrm>
            <a:prstGeom prst="rect">
              <a:avLst/>
            </a:prstGeom>
            <a:noFill/>
          </p:spPr>
          <p:txBody>
            <a:bodyPr wrap="none" rtlCol="0">
              <a:spAutoFit/>
            </a:bodyPr>
            <a:lstStyle/>
            <a:p>
              <a:r>
                <a:rPr kumimoji="1" lang="en-US" altLang="ja-JP" dirty="0"/>
                <a:t>Measurement data</a:t>
              </a:r>
              <a:endParaRPr kumimoji="1" lang="ja-JP" altLang="en-US"/>
            </a:p>
          </p:txBody>
        </p:sp>
      </p:grpSp>
      <p:grpSp>
        <p:nvGrpSpPr>
          <p:cNvPr id="67" name="グループ化 66">
            <a:extLst>
              <a:ext uri="{FF2B5EF4-FFF2-40B4-BE49-F238E27FC236}">
                <a16:creationId xmlns:a16="http://schemas.microsoft.com/office/drawing/2014/main" id="{C2A29500-8DB3-E0AE-7A2C-647A4B90B37C}"/>
              </a:ext>
            </a:extLst>
          </p:cNvPr>
          <p:cNvGrpSpPr/>
          <p:nvPr/>
        </p:nvGrpSpPr>
        <p:grpSpPr>
          <a:xfrm>
            <a:off x="4482401" y="4804385"/>
            <a:ext cx="2078505" cy="1569810"/>
            <a:chOff x="4482401" y="4804385"/>
            <a:chExt cx="2078505" cy="1569810"/>
          </a:xfrm>
        </p:grpSpPr>
        <p:sp>
          <p:nvSpPr>
            <p:cNvPr id="9" name="直方体 8">
              <a:extLst>
                <a:ext uri="{FF2B5EF4-FFF2-40B4-BE49-F238E27FC236}">
                  <a16:creationId xmlns:a16="http://schemas.microsoft.com/office/drawing/2014/main" id="{8EE4A04E-A467-9A24-9C68-93CC542E8D1C}"/>
                </a:ext>
              </a:extLst>
            </p:cNvPr>
            <p:cNvSpPr/>
            <p:nvPr/>
          </p:nvSpPr>
          <p:spPr>
            <a:xfrm>
              <a:off x="5040723" y="4804385"/>
              <a:ext cx="1390209" cy="1126025"/>
            </a:xfrm>
            <a:prstGeom prst="cub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65000"/>
                    </a:schemeClr>
                  </a:solidFill>
                </a:rPr>
                <a:t>Volume data</a:t>
              </a:r>
              <a:endParaRPr kumimoji="1" lang="ja-JP" altLang="en-US">
                <a:solidFill>
                  <a:schemeClr val="bg1">
                    <a:lumMod val="65000"/>
                  </a:schemeClr>
                </a:solidFill>
              </a:endParaRPr>
            </a:p>
          </p:txBody>
        </p:sp>
        <p:sp>
          <p:nvSpPr>
            <p:cNvPr id="30" name="右矢印 29">
              <a:extLst>
                <a:ext uri="{FF2B5EF4-FFF2-40B4-BE49-F238E27FC236}">
                  <a16:creationId xmlns:a16="http://schemas.microsoft.com/office/drawing/2014/main" id="{83A07822-6B1D-F453-8401-4A1A4DAA8C55}"/>
                </a:ext>
              </a:extLst>
            </p:cNvPr>
            <p:cNvSpPr/>
            <p:nvPr/>
          </p:nvSpPr>
          <p:spPr>
            <a:xfrm>
              <a:off x="4482401" y="5414513"/>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4E50F029-AA73-4601-8983-4EAB292EB14E}"/>
                </a:ext>
              </a:extLst>
            </p:cNvPr>
            <p:cNvSpPr txBox="1"/>
            <p:nvPr/>
          </p:nvSpPr>
          <p:spPr>
            <a:xfrm>
              <a:off x="4908531" y="6004863"/>
              <a:ext cx="1652375" cy="369332"/>
            </a:xfrm>
            <a:prstGeom prst="rect">
              <a:avLst/>
            </a:prstGeom>
            <a:noFill/>
          </p:spPr>
          <p:txBody>
            <a:bodyPr wrap="none" rtlCol="0">
              <a:spAutoFit/>
            </a:bodyPr>
            <a:lstStyle/>
            <a:p>
              <a:r>
                <a:rPr kumimoji="1" lang="en-US" altLang="ja-JP" dirty="0"/>
                <a:t>Simulation data</a:t>
              </a:r>
              <a:endParaRPr kumimoji="1" lang="ja-JP" altLang="en-US"/>
            </a:p>
          </p:txBody>
        </p:sp>
      </p:grpSp>
      <p:grpSp>
        <p:nvGrpSpPr>
          <p:cNvPr id="68" name="グループ化 67">
            <a:extLst>
              <a:ext uri="{FF2B5EF4-FFF2-40B4-BE49-F238E27FC236}">
                <a16:creationId xmlns:a16="http://schemas.microsoft.com/office/drawing/2014/main" id="{F2FE681C-A952-BC6F-DD73-F6EF785FD982}"/>
              </a:ext>
            </a:extLst>
          </p:cNvPr>
          <p:cNvGrpSpPr/>
          <p:nvPr/>
        </p:nvGrpSpPr>
        <p:grpSpPr>
          <a:xfrm>
            <a:off x="7026792" y="2389270"/>
            <a:ext cx="4135450" cy="4155591"/>
            <a:chOff x="7026792" y="2389270"/>
            <a:chExt cx="4135450" cy="4155591"/>
          </a:xfrm>
        </p:grpSpPr>
        <p:grpSp>
          <p:nvGrpSpPr>
            <p:cNvPr id="41" name="グループ化 40">
              <a:extLst>
                <a:ext uri="{FF2B5EF4-FFF2-40B4-BE49-F238E27FC236}">
                  <a16:creationId xmlns:a16="http://schemas.microsoft.com/office/drawing/2014/main" id="{9D2F4AF3-95CC-0039-8C1A-E117977EE76D}"/>
                </a:ext>
              </a:extLst>
            </p:cNvPr>
            <p:cNvGrpSpPr/>
            <p:nvPr/>
          </p:nvGrpSpPr>
          <p:grpSpPr>
            <a:xfrm>
              <a:off x="7026792" y="2787550"/>
              <a:ext cx="978409" cy="1384493"/>
              <a:chOff x="7026792" y="2787550"/>
              <a:chExt cx="978409" cy="1384493"/>
            </a:xfrm>
          </p:grpSpPr>
          <p:grpSp>
            <p:nvGrpSpPr>
              <p:cNvPr id="25" name="グループ化 24">
                <a:extLst>
                  <a:ext uri="{FF2B5EF4-FFF2-40B4-BE49-F238E27FC236}">
                    <a16:creationId xmlns:a16="http://schemas.microsoft.com/office/drawing/2014/main" id="{9D6C97BE-8E3A-2A0E-6686-186D43A4C125}"/>
                  </a:ext>
                </a:extLst>
              </p:cNvPr>
              <p:cNvGrpSpPr/>
              <p:nvPr/>
            </p:nvGrpSpPr>
            <p:grpSpPr>
              <a:xfrm>
                <a:off x="7026792" y="2787550"/>
                <a:ext cx="978409" cy="1384493"/>
                <a:chOff x="7026793" y="2870791"/>
                <a:chExt cx="978409" cy="1384493"/>
              </a:xfrm>
              <a:solidFill>
                <a:schemeClr val="tx1"/>
              </a:solidFill>
            </p:grpSpPr>
            <p:sp>
              <p:nvSpPr>
                <p:cNvPr id="23" name="環状矢印 22">
                  <a:extLst>
                    <a:ext uri="{FF2B5EF4-FFF2-40B4-BE49-F238E27FC236}">
                      <a16:creationId xmlns:a16="http://schemas.microsoft.com/office/drawing/2014/main" id="{D463C4AF-68BE-B1CF-A5D5-C9CA4C9B62DB}"/>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環状矢印 23">
                  <a:extLst>
                    <a:ext uri="{FF2B5EF4-FFF2-40B4-BE49-F238E27FC236}">
                      <a16:creationId xmlns:a16="http://schemas.microsoft.com/office/drawing/2014/main" id="{8090EE52-09D3-442F-51ED-C1107B1C51AC}"/>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7" name="テキスト ボックス 36">
                <a:extLst>
                  <a:ext uri="{FF2B5EF4-FFF2-40B4-BE49-F238E27FC236}">
                    <a16:creationId xmlns:a16="http://schemas.microsoft.com/office/drawing/2014/main" id="{1381AC9A-A0B3-0209-4D39-AEB5C8F4C9D6}"/>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grpSp>
          <p:nvGrpSpPr>
            <p:cNvPr id="42" name="グループ化 41">
              <a:extLst>
                <a:ext uri="{FF2B5EF4-FFF2-40B4-BE49-F238E27FC236}">
                  <a16:creationId xmlns:a16="http://schemas.microsoft.com/office/drawing/2014/main" id="{7AB4B15E-5BC7-1488-33B9-BA699B144709}"/>
                </a:ext>
              </a:extLst>
            </p:cNvPr>
            <p:cNvGrpSpPr/>
            <p:nvPr/>
          </p:nvGrpSpPr>
          <p:grpSpPr>
            <a:xfrm>
              <a:off x="7026792" y="4727883"/>
              <a:ext cx="978409" cy="1384493"/>
              <a:chOff x="7026792" y="2787550"/>
              <a:chExt cx="978409" cy="1384493"/>
            </a:xfrm>
          </p:grpSpPr>
          <p:grpSp>
            <p:nvGrpSpPr>
              <p:cNvPr id="43" name="グループ化 42">
                <a:extLst>
                  <a:ext uri="{FF2B5EF4-FFF2-40B4-BE49-F238E27FC236}">
                    <a16:creationId xmlns:a16="http://schemas.microsoft.com/office/drawing/2014/main" id="{B9665894-313A-CB94-BB56-4911C5E4CB81}"/>
                  </a:ext>
                </a:extLst>
              </p:cNvPr>
              <p:cNvGrpSpPr/>
              <p:nvPr/>
            </p:nvGrpSpPr>
            <p:grpSpPr>
              <a:xfrm>
                <a:off x="7026792" y="2787550"/>
                <a:ext cx="978409" cy="1384493"/>
                <a:chOff x="7026793" y="2870791"/>
                <a:chExt cx="978409" cy="1384493"/>
              </a:xfrm>
              <a:solidFill>
                <a:schemeClr val="tx1"/>
              </a:solidFill>
            </p:grpSpPr>
            <p:sp>
              <p:nvSpPr>
                <p:cNvPr id="45" name="環状矢印 44">
                  <a:extLst>
                    <a:ext uri="{FF2B5EF4-FFF2-40B4-BE49-F238E27FC236}">
                      <a16:creationId xmlns:a16="http://schemas.microsoft.com/office/drawing/2014/main" id="{D35F5588-DE71-E398-61C3-3030761658DA}"/>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環状矢印 45">
                  <a:extLst>
                    <a:ext uri="{FF2B5EF4-FFF2-40B4-BE49-F238E27FC236}">
                      <a16:creationId xmlns:a16="http://schemas.microsoft.com/office/drawing/2014/main" id="{EFF221CC-EB5E-31B3-B2B8-C497E853BCAE}"/>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4" name="テキスト ボックス 43">
                <a:extLst>
                  <a:ext uri="{FF2B5EF4-FFF2-40B4-BE49-F238E27FC236}">
                    <a16:creationId xmlns:a16="http://schemas.microsoft.com/office/drawing/2014/main" id="{6CBD9A1D-80AF-4EA1-43E1-82FCECEE803F}"/>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pic>
          <p:nvPicPr>
            <p:cNvPr id="48" name="図 47">
              <a:extLst>
                <a:ext uri="{FF2B5EF4-FFF2-40B4-BE49-F238E27FC236}">
                  <a16:creationId xmlns:a16="http://schemas.microsoft.com/office/drawing/2014/main" id="{A4CF514D-EFFB-1CBE-BDCC-F0A87C33EDB2}"/>
                </a:ext>
              </a:extLst>
            </p:cNvPr>
            <p:cNvPicPr>
              <a:picLocks noChangeAspect="1"/>
            </p:cNvPicPr>
            <p:nvPr/>
          </p:nvPicPr>
          <p:blipFill>
            <a:blip r:embed="rId6"/>
            <a:stretch>
              <a:fillRect/>
            </a:stretch>
          </p:blipFill>
          <p:spPr>
            <a:xfrm>
              <a:off x="8456293" y="2833250"/>
              <a:ext cx="1171392" cy="650351"/>
            </a:xfrm>
            <a:prstGeom prst="rect">
              <a:avLst/>
            </a:prstGeom>
          </p:spPr>
        </p:pic>
        <p:pic>
          <p:nvPicPr>
            <p:cNvPr id="49" name="図 48" descr="散布図&#10;&#10;自動的に生成された説明">
              <a:extLst>
                <a:ext uri="{FF2B5EF4-FFF2-40B4-BE49-F238E27FC236}">
                  <a16:creationId xmlns:a16="http://schemas.microsoft.com/office/drawing/2014/main" id="{C0149063-D645-DE0F-50F5-88AF444EE553}"/>
                </a:ext>
              </a:extLst>
            </p:cNvPr>
            <p:cNvPicPr>
              <a:picLocks noChangeAspect="1"/>
            </p:cNvPicPr>
            <p:nvPr/>
          </p:nvPicPr>
          <p:blipFill rotWithShape="1">
            <a:blip r:embed="rId7"/>
            <a:srcRect l="11594" t="11329" r="9275" b="9831"/>
            <a:stretch/>
          </p:blipFill>
          <p:spPr>
            <a:xfrm>
              <a:off x="9859482" y="2389270"/>
              <a:ext cx="1065983" cy="796559"/>
            </a:xfrm>
            <a:prstGeom prst="rect">
              <a:avLst/>
            </a:prstGeom>
          </p:spPr>
        </p:pic>
        <p:pic>
          <p:nvPicPr>
            <p:cNvPr id="50" name="図 49">
              <a:extLst>
                <a:ext uri="{FF2B5EF4-FFF2-40B4-BE49-F238E27FC236}">
                  <a16:creationId xmlns:a16="http://schemas.microsoft.com/office/drawing/2014/main" id="{B4619A28-C835-D96A-1E11-F0B6B6415D31}"/>
                </a:ext>
              </a:extLst>
            </p:cNvPr>
            <p:cNvPicPr>
              <a:picLocks noChangeAspect="1"/>
            </p:cNvPicPr>
            <p:nvPr/>
          </p:nvPicPr>
          <p:blipFill rotWithShape="1">
            <a:blip r:embed="rId8">
              <a:clrChange>
                <a:clrFrom>
                  <a:srgbClr val="D2DDE6"/>
                </a:clrFrom>
                <a:clrTo>
                  <a:srgbClr val="D2DDE6">
                    <a:alpha val="0"/>
                  </a:srgbClr>
                </a:clrTo>
              </a:clrChange>
            </a:blip>
            <a:srcRect l="69460" t="3983" r="1868" b="45208"/>
            <a:stretch/>
          </p:blipFill>
          <p:spPr>
            <a:xfrm>
              <a:off x="10125230" y="3322966"/>
              <a:ext cx="782839" cy="948695"/>
            </a:xfrm>
            <a:prstGeom prst="rect">
              <a:avLst/>
            </a:prstGeom>
            <a:effectLst/>
          </p:spPr>
        </p:pic>
        <p:pic>
          <p:nvPicPr>
            <p:cNvPr id="51" name="図 50">
              <a:extLst>
                <a:ext uri="{FF2B5EF4-FFF2-40B4-BE49-F238E27FC236}">
                  <a16:creationId xmlns:a16="http://schemas.microsoft.com/office/drawing/2014/main" id="{04AD17C4-5FAE-7038-1A8D-55EADDDEE23B}"/>
                </a:ext>
              </a:extLst>
            </p:cNvPr>
            <p:cNvPicPr>
              <a:picLocks noChangeAspect="1"/>
            </p:cNvPicPr>
            <p:nvPr/>
          </p:nvPicPr>
          <p:blipFill rotWithShape="1">
            <a:blip r:embed="rId8">
              <a:clrChange>
                <a:clrFrom>
                  <a:srgbClr val="D2DDE6"/>
                </a:clrFrom>
                <a:clrTo>
                  <a:srgbClr val="D2DDE6">
                    <a:alpha val="0"/>
                  </a:srgbClr>
                </a:clrTo>
              </a:clrChange>
            </a:blip>
            <a:srcRect l="-476" t="64833" r="67238" b="-335"/>
            <a:stretch/>
          </p:blipFill>
          <p:spPr>
            <a:xfrm>
              <a:off x="8798120" y="3615797"/>
              <a:ext cx="1141867" cy="834060"/>
            </a:xfrm>
            <a:prstGeom prst="rect">
              <a:avLst/>
            </a:prstGeom>
            <a:effectLst/>
          </p:spPr>
        </p:pic>
        <p:pic>
          <p:nvPicPr>
            <p:cNvPr id="52" name="図 51">
              <a:extLst>
                <a:ext uri="{FF2B5EF4-FFF2-40B4-BE49-F238E27FC236}">
                  <a16:creationId xmlns:a16="http://schemas.microsoft.com/office/drawing/2014/main" id="{B26666F0-A7FD-1CD9-31BC-9DE0C299A500}"/>
                </a:ext>
              </a:extLst>
            </p:cNvPr>
            <p:cNvPicPr>
              <a:picLocks noChangeAspect="1"/>
            </p:cNvPicPr>
            <p:nvPr/>
          </p:nvPicPr>
          <p:blipFill rotWithShape="1">
            <a:blip r:embed="rId9"/>
            <a:srcRect l="33560" r="33079"/>
            <a:stretch/>
          </p:blipFill>
          <p:spPr>
            <a:xfrm>
              <a:off x="8601060" y="4954004"/>
              <a:ext cx="978408" cy="694375"/>
            </a:xfrm>
            <a:prstGeom prst="rect">
              <a:avLst/>
            </a:prstGeom>
            <a:effectLst/>
          </p:spPr>
        </p:pic>
        <p:pic>
          <p:nvPicPr>
            <p:cNvPr id="63" name="コンテンツ プレースホルダー 7">
              <a:extLst>
                <a:ext uri="{FF2B5EF4-FFF2-40B4-BE49-F238E27FC236}">
                  <a16:creationId xmlns:a16="http://schemas.microsoft.com/office/drawing/2014/main" id="{4C67F626-3EB9-9E93-B53C-36DD64C992D5}"/>
                </a:ext>
              </a:extLst>
            </p:cNvPr>
            <p:cNvPicPr>
              <a:picLocks noChangeAspect="1"/>
            </p:cNvPicPr>
            <p:nvPr/>
          </p:nvPicPr>
          <p:blipFill rotWithShape="1">
            <a:blip r:embed="rId10">
              <a:extLst>
                <a:ext uri="{28A0092B-C50C-407E-A947-70E740481C1C}">
                  <a14:useLocalDpi xmlns:a14="http://schemas.microsoft.com/office/drawing/2010/main" val="0"/>
                </a:ext>
              </a:extLst>
            </a:blip>
            <a:srcRect l="20862" t="19578" r="20206" b="20003"/>
            <a:stretch/>
          </p:blipFill>
          <p:spPr>
            <a:xfrm>
              <a:off x="9733810" y="4738070"/>
              <a:ext cx="782839" cy="763695"/>
            </a:xfrm>
            <a:prstGeom prst="rect">
              <a:avLst/>
            </a:prstGeom>
          </p:spPr>
        </p:pic>
        <p:pic>
          <p:nvPicPr>
            <p:cNvPr id="64" name="図 3" descr="volume_06.png">
              <a:extLst>
                <a:ext uri="{FF2B5EF4-FFF2-40B4-BE49-F238E27FC236}">
                  <a16:creationId xmlns:a16="http://schemas.microsoft.com/office/drawing/2014/main" id="{3E3AF6B3-A90A-300C-E6D3-2D543F39CC68}"/>
                </a:ext>
              </a:extLst>
            </p:cNvPr>
            <p:cNvPicPr>
              <a:picLocks noChangeAspect="1"/>
            </p:cNvPicPr>
            <p:nvPr/>
          </p:nvPicPr>
          <p:blipFill>
            <a:blip r:embed="rId11">
              <a:extLst>
                <a:ext uri="{28A0092B-C50C-407E-A947-70E740481C1C}">
                  <a14:useLocalDpi xmlns:a14="http://schemas.microsoft.com/office/drawing/2010/main" val="0"/>
                </a:ext>
              </a:extLst>
            </a:blip>
            <a:srcRect t="3928"/>
            <a:stretch>
              <a:fillRect/>
            </a:stretch>
          </p:blipFill>
          <p:spPr bwMode="auto">
            <a:xfrm>
              <a:off x="8900174" y="5809064"/>
              <a:ext cx="937758" cy="73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図 111" descr="screenshot_319.png">
              <a:extLst>
                <a:ext uri="{FF2B5EF4-FFF2-40B4-BE49-F238E27FC236}">
                  <a16:creationId xmlns:a16="http://schemas.microsoft.com/office/drawing/2014/main" id="{7FC28CEE-FB8D-280D-AEA2-0F229067D173}"/>
                </a:ext>
              </a:extLst>
            </p:cNvPr>
            <p:cNvPicPr>
              <a:picLocks noChangeAspect="1"/>
            </p:cNvPicPr>
            <p:nvPr/>
          </p:nvPicPr>
          <p:blipFill>
            <a:blip r:embed="rId12">
              <a:extLst>
                <a:ext uri="{28A0092B-C50C-407E-A947-70E740481C1C}">
                  <a14:useLocalDpi xmlns:a14="http://schemas.microsoft.com/office/drawing/2010/main" val="0"/>
                </a:ext>
              </a:extLst>
            </a:blip>
            <a:srcRect t="4414"/>
            <a:stretch>
              <a:fillRect/>
            </a:stretch>
          </p:blipFill>
          <p:spPr bwMode="auto">
            <a:xfrm>
              <a:off x="9975210" y="5636702"/>
              <a:ext cx="1187032" cy="87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67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left)">
                                      <p:cBhvr>
                                        <p:cTn id="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19</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1864659" y="3182471"/>
            <a:ext cx="1470212" cy="806824"/>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1" name="図 250">
            <a:extLst>
              <a:ext uri="{FF2B5EF4-FFF2-40B4-BE49-F238E27FC236}">
                <a16:creationId xmlns:a16="http://schemas.microsoft.com/office/drawing/2014/main" id="{E2086E74-EBAA-6DE2-F697-BDC2FFC0BA64}"/>
              </a:ext>
            </a:extLst>
          </p:cNvPr>
          <p:cNvPicPr>
            <a:picLocks noChangeAspect="1"/>
          </p:cNvPicPr>
          <p:nvPr/>
        </p:nvPicPr>
        <p:blipFill>
          <a:blip r:embed="rId4"/>
          <a:stretch>
            <a:fillRect/>
          </a:stretch>
        </p:blipFill>
        <p:spPr>
          <a:xfrm>
            <a:off x="5665939" y="3993539"/>
            <a:ext cx="6162264" cy="2452470"/>
          </a:xfrm>
          <a:prstGeom prst="rect">
            <a:avLst/>
          </a:prstGeom>
        </p:spPr>
      </p:pic>
      <p:sp>
        <p:nvSpPr>
          <p:cNvPr id="6" name="テキスト ボックス 5">
            <a:extLst>
              <a:ext uri="{FF2B5EF4-FFF2-40B4-BE49-F238E27FC236}">
                <a16:creationId xmlns:a16="http://schemas.microsoft.com/office/drawing/2014/main" id="{A68E9F3E-42E0-46B0-5D3B-178CEBEE3EE3}"/>
              </a:ext>
            </a:extLst>
          </p:cNvPr>
          <p:cNvSpPr txBox="1"/>
          <p:nvPr/>
        </p:nvSpPr>
        <p:spPr>
          <a:xfrm>
            <a:off x="6029736" y="6650562"/>
            <a:ext cx="6162264" cy="215444"/>
          </a:xfrm>
          <a:prstGeom prst="rect">
            <a:avLst/>
          </a:prstGeom>
          <a:noFill/>
        </p:spPr>
        <p:txBody>
          <a:bodyPr wrap="none" rtlCol="0">
            <a:spAutoFit/>
          </a:bodyPr>
          <a:lstStyle/>
          <a:p>
            <a:pPr algn="r"/>
            <a:r>
              <a:rPr kumimoji="1" lang="en-US" altLang="ja-JP" sz="800" dirty="0"/>
              <a:t>* Similarity: </a:t>
            </a:r>
            <a:r>
              <a:rPr kumimoji="1" lang="en-US" altLang="ja-JP" sz="800" dirty="0" err="1"/>
              <a:t>A.Fofonov</a:t>
            </a:r>
            <a:r>
              <a:rPr kumimoji="1" lang="en-US" altLang="ja-JP" sz="800" dirty="0"/>
              <a:t> </a:t>
            </a:r>
            <a:r>
              <a:rPr kumimoji="1" lang="en-US" altLang="ja-JP" sz="800" dirty="0" err="1"/>
              <a:t>et.al</a:t>
            </a:r>
            <a:r>
              <a:rPr kumimoji="1" lang="en-US" altLang="ja-JP" sz="800" dirty="0"/>
              <a:t>.. Projected field similarity for comparative visualization of multi-run multi-field time-varying spatial data. CGF, 2019</a:t>
            </a:r>
            <a:endParaRPr kumimoji="1" lang="ja-JP" altLang="en-US" sz="800"/>
          </a:p>
        </p:txBody>
      </p:sp>
      <p:sp>
        <p:nvSpPr>
          <p:cNvPr id="7" name="テキスト ボックス 6">
            <a:extLst>
              <a:ext uri="{FF2B5EF4-FFF2-40B4-BE49-F238E27FC236}">
                <a16:creationId xmlns:a16="http://schemas.microsoft.com/office/drawing/2014/main" id="{DD5A3FBD-1547-98EF-F16E-24E88558B7F8}"/>
              </a:ext>
            </a:extLst>
          </p:cNvPr>
          <p:cNvSpPr txBox="1"/>
          <p:nvPr/>
        </p:nvSpPr>
        <p:spPr>
          <a:xfrm>
            <a:off x="8524565" y="5846526"/>
            <a:ext cx="760144" cy="246221"/>
          </a:xfrm>
          <a:prstGeom prst="rect">
            <a:avLst/>
          </a:prstGeom>
          <a:noFill/>
        </p:spPr>
        <p:txBody>
          <a:bodyPr wrap="none" rtlCol="0">
            <a:spAutoFit/>
          </a:bodyPr>
          <a:lstStyle/>
          <a:p>
            <a:r>
              <a:rPr kumimoji="1" lang="en-US" altLang="ja-JP" sz="1000" dirty="0">
                <a:latin typeface="Times" pitchFamily="2" charset="0"/>
              </a:rPr>
              <a:t>Similarity*</a:t>
            </a:r>
            <a:endParaRPr kumimoji="1" lang="ja-JP" altLang="en-US" sz="1000">
              <a:latin typeface="Times" pitchFamily="2" charset="0"/>
            </a:endParaRPr>
          </a:p>
        </p:txBody>
      </p:sp>
      <p:sp>
        <p:nvSpPr>
          <p:cNvPr id="11" name="右矢印 10">
            <a:extLst>
              <a:ext uri="{FF2B5EF4-FFF2-40B4-BE49-F238E27FC236}">
                <a16:creationId xmlns:a16="http://schemas.microsoft.com/office/drawing/2014/main" id="{7A98002E-A4AF-5071-3372-5BC89D9ECA83}"/>
              </a:ext>
            </a:extLst>
          </p:cNvPr>
          <p:cNvSpPr/>
          <p:nvPr/>
        </p:nvSpPr>
        <p:spPr>
          <a:xfrm rot="5400000">
            <a:off x="8808915" y="5716804"/>
            <a:ext cx="143818" cy="11562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575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20</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3272118" y="3263153"/>
            <a:ext cx="1246093" cy="475129"/>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B157EFD-66B8-C71A-65D1-7BF901C3FAE7}"/>
              </a:ext>
            </a:extLst>
          </p:cNvPr>
          <p:cNvPicPr>
            <a:picLocks noChangeAspect="1"/>
          </p:cNvPicPr>
          <p:nvPr/>
        </p:nvPicPr>
        <p:blipFill rotWithShape="1">
          <a:blip r:embed="rId4"/>
          <a:srcRect l="-463" r="-1"/>
          <a:stretch/>
        </p:blipFill>
        <p:spPr>
          <a:xfrm>
            <a:off x="5711182" y="3738282"/>
            <a:ext cx="5871219" cy="2827248"/>
          </a:xfrm>
          <a:prstGeom prst="rect">
            <a:avLst/>
          </a:prstGeom>
        </p:spPr>
      </p:pic>
    </p:spTree>
    <p:extLst>
      <p:ext uri="{BB962C8B-B14F-4D97-AF65-F5344CB8AC3E}">
        <p14:creationId xmlns:p14="http://schemas.microsoft.com/office/powerpoint/2010/main" val="123091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21</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3272118" y="3603815"/>
            <a:ext cx="1246093" cy="475129"/>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06AFB1B7-F0D2-DB2F-4D4A-ADDB92F1F5D4}"/>
              </a:ext>
            </a:extLst>
          </p:cNvPr>
          <p:cNvPicPr>
            <a:picLocks noChangeAspect="1"/>
          </p:cNvPicPr>
          <p:nvPr/>
        </p:nvPicPr>
        <p:blipFill>
          <a:blip r:embed="rId4"/>
          <a:stretch>
            <a:fillRect/>
          </a:stretch>
        </p:blipFill>
        <p:spPr>
          <a:xfrm>
            <a:off x="4834965" y="4709222"/>
            <a:ext cx="6911388" cy="1853690"/>
          </a:xfrm>
          <a:prstGeom prst="rect">
            <a:avLst/>
          </a:prstGeom>
        </p:spPr>
      </p:pic>
    </p:spTree>
    <p:extLst>
      <p:ext uri="{BB962C8B-B14F-4D97-AF65-F5344CB8AC3E}">
        <p14:creationId xmlns:p14="http://schemas.microsoft.com/office/powerpoint/2010/main" val="2042623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2482476" y="2450247"/>
            <a:ext cx="879289"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CE701AA-4C11-99AC-1DE1-93E21744E7E1}"/>
              </a:ext>
            </a:extLst>
          </p:cNvPr>
          <p:cNvPicPr>
            <a:picLocks noChangeAspect="1"/>
          </p:cNvPicPr>
          <p:nvPr/>
        </p:nvPicPr>
        <p:blipFill>
          <a:blip r:embed="rId4"/>
          <a:stretch>
            <a:fillRect/>
          </a:stretch>
        </p:blipFill>
        <p:spPr>
          <a:xfrm>
            <a:off x="5885328" y="3209514"/>
            <a:ext cx="5468472" cy="3102386"/>
          </a:xfrm>
          <a:prstGeom prst="rect">
            <a:avLst/>
          </a:prstGeom>
        </p:spPr>
      </p:pic>
      <p:sp>
        <p:nvSpPr>
          <p:cNvPr id="8" name="テキスト ボックス 7">
            <a:extLst>
              <a:ext uri="{FF2B5EF4-FFF2-40B4-BE49-F238E27FC236}">
                <a16:creationId xmlns:a16="http://schemas.microsoft.com/office/drawing/2014/main" id="{9072FA56-5602-9571-3440-925CA925F210}"/>
              </a:ext>
            </a:extLst>
          </p:cNvPr>
          <p:cNvSpPr txBox="1"/>
          <p:nvPr/>
        </p:nvSpPr>
        <p:spPr>
          <a:xfrm>
            <a:off x="9171621" y="6627168"/>
            <a:ext cx="3020379" cy="230832"/>
          </a:xfrm>
          <a:prstGeom prst="rect">
            <a:avLst/>
          </a:prstGeom>
          <a:noFill/>
        </p:spPr>
        <p:txBody>
          <a:bodyPr wrap="none" rtlCol="0">
            <a:spAutoFit/>
          </a:bodyPr>
          <a:lstStyle/>
          <a:p>
            <a:pPr algn="r"/>
            <a:r>
              <a:rPr kumimoji="1" lang="en" altLang="ja-JP" sz="900" dirty="0"/>
              <a:t>K. Po ̈</a:t>
            </a:r>
            <a:r>
              <a:rPr kumimoji="1" lang="en" altLang="ja-JP" sz="900" dirty="0" err="1"/>
              <a:t>thkow</a:t>
            </a:r>
            <a:r>
              <a:rPr kumimoji="1" lang="en" altLang="ja-JP" sz="900" dirty="0"/>
              <a:t>, </a:t>
            </a:r>
            <a:r>
              <a:rPr kumimoji="1" lang="en" altLang="ja-JP" sz="900" dirty="0" err="1"/>
              <a:t>etl.al</a:t>
            </a:r>
            <a:r>
              <a:rPr kumimoji="1" lang="en" altLang="ja-JP" sz="900" dirty="0"/>
              <a:t>.. Probabilistic marching cubes. CGF, 2011.</a:t>
            </a:r>
            <a:endParaRPr kumimoji="1" lang="ja-JP" altLang="en-US" sz="900"/>
          </a:p>
        </p:txBody>
      </p:sp>
    </p:spTree>
    <p:extLst>
      <p:ext uri="{BB962C8B-B14F-4D97-AF65-F5344CB8AC3E}">
        <p14:creationId xmlns:p14="http://schemas.microsoft.com/office/powerpoint/2010/main" val="2642390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2482476" y="2450247"/>
            <a:ext cx="879289"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B0C564C9-D67A-884A-B7B4-F743CA3A930F}"/>
              </a:ext>
            </a:extLst>
          </p:cNvPr>
          <p:cNvPicPr>
            <a:picLocks noChangeAspect="1"/>
          </p:cNvPicPr>
          <p:nvPr/>
        </p:nvPicPr>
        <p:blipFill>
          <a:blip r:embed="rId4"/>
          <a:stretch>
            <a:fillRect/>
          </a:stretch>
        </p:blipFill>
        <p:spPr>
          <a:xfrm>
            <a:off x="5495365" y="4354481"/>
            <a:ext cx="6218105" cy="2055284"/>
          </a:xfrm>
          <a:prstGeom prst="rect">
            <a:avLst/>
          </a:prstGeom>
        </p:spPr>
      </p:pic>
    </p:spTree>
    <p:extLst>
      <p:ext uri="{BB962C8B-B14F-4D97-AF65-F5344CB8AC3E}">
        <p14:creationId xmlns:p14="http://schemas.microsoft.com/office/powerpoint/2010/main" val="368770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EE25951-B341-D197-611F-36CFA1A97171}"/>
              </a:ext>
            </a:extLst>
          </p:cNvPr>
          <p:cNvSpPr>
            <a:spLocks noGrp="1"/>
          </p:cNvSpPr>
          <p:nvPr>
            <p:ph type="sldNum" sz="quarter" idx="12"/>
          </p:nvPr>
        </p:nvSpPr>
        <p:spPr/>
        <p:txBody>
          <a:bodyPr/>
          <a:lstStyle/>
          <a:p>
            <a:fld id="{8343F915-22A9-B940-AE53-181F7864E849}" type="slidenum">
              <a:rPr kumimoji="1" lang="ja-JP" altLang="en-US" smtClean="0"/>
              <a:t>24</a:t>
            </a:fld>
            <a:endParaRPr kumimoji="1" lang="ja-JP" altLang="en-US"/>
          </a:p>
        </p:txBody>
      </p:sp>
      <p:pic>
        <p:nvPicPr>
          <p:cNvPr id="5" name="2022-02-16 17-44-18" descr="2022-02-16 17-44-18">
            <a:hlinkClick r:id="" action="ppaction://media"/>
            <a:extLst>
              <a:ext uri="{FF2B5EF4-FFF2-40B4-BE49-F238E27FC236}">
                <a16:creationId xmlns:a16="http://schemas.microsoft.com/office/drawing/2014/main" id="{2D61B407-E567-FA44-A22A-F63C50161D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3175"/>
            <a:ext cx="12192000" cy="6858000"/>
          </a:xfrm>
          <a:prstGeom prst="rect">
            <a:avLst/>
          </a:prstGeom>
        </p:spPr>
      </p:pic>
    </p:spTree>
    <p:extLst>
      <p:ext uri="{BB962C8B-B14F-4D97-AF65-F5344CB8AC3E}">
        <p14:creationId xmlns:p14="http://schemas.microsoft.com/office/powerpoint/2010/main" val="16297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1721E-1893-CF75-CDAA-E0F6968CA277}"/>
              </a:ext>
            </a:extLst>
          </p:cNvPr>
          <p:cNvSpPr>
            <a:spLocks noGrp="1"/>
          </p:cNvSpPr>
          <p:nvPr>
            <p:ph type="title"/>
          </p:nvPr>
        </p:nvSpPr>
        <p:spPr/>
        <p:txBody>
          <a:bodyPr/>
          <a:lstStyle/>
          <a:p>
            <a:r>
              <a:rPr lang="en-US" altLang="ja-JP" dirty="0"/>
              <a:t>Example of analysis</a:t>
            </a:r>
            <a:endParaRPr kumimoji="1" lang="ja-JP" altLang="en-US"/>
          </a:p>
        </p:txBody>
      </p:sp>
      <p:sp>
        <p:nvSpPr>
          <p:cNvPr id="3" name="コンテンツ プレースホルダー 2">
            <a:extLst>
              <a:ext uri="{FF2B5EF4-FFF2-40B4-BE49-F238E27FC236}">
                <a16:creationId xmlns:a16="http://schemas.microsoft.com/office/drawing/2014/main" id="{E4320F50-8C7E-4988-167C-C2EEA950919E}"/>
              </a:ext>
            </a:extLst>
          </p:cNvPr>
          <p:cNvSpPr>
            <a:spLocks noGrp="1"/>
          </p:cNvSpPr>
          <p:nvPr>
            <p:ph idx="1"/>
          </p:nvPr>
        </p:nvSpPr>
        <p:spPr/>
        <p:txBody>
          <a:bodyPr/>
          <a:lstStyle/>
          <a:p>
            <a:r>
              <a:rPr kumimoji="1" lang="en-US" altLang="ja-JP" dirty="0"/>
              <a:t>Case study</a:t>
            </a:r>
          </a:p>
          <a:p>
            <a:pPr lvl="1"/>
            <a:r>
              <a:rPr lang="en-US" altLang="ja-JP" dirty="0"/>
              <a:t>Variable: QR (mixture ratio of rainwater)</a:t>
            </a:r>
          </a:p>
          <a:p>
            <a:pPr lvl="1"/>
            <a:r>
              <a:rPr lang="en-US" altLang="ja-JP" dirty="0"/>
              <a:t>Ensemble members: 20</a:t>
            </a:r>
          </a:p>
          <a:p>
            <a:pPr lvl="1"/>
            <a:r>
              <a:rPr kumimoji="1" lang="en-US" altLang="ja-JP" dirty="0"/>
              <a:t>Timesteps: 60</a:t>
            </a:r>
          </a:p>
          <a:p>
            <a:pPr lvl="1"/>
            <a:r>
              <a:rPr lang="en-US" altLang="ja-JP" dirty="0"/>
              <a:t>Resolution: 301 x 301 x 50</a:t>
            </a:r>
          </a:p>
        </p:txBody>
      </p:sp>
      <p:sp>
        <p:nvSpPr>
          <p:cNvPr id="4" name="スライド番号プレースホルダー 3">
            <a:extLst>
              <a:ext uri="{FF2B5EF4-FFF2-40B4-BE49-F238E27FC236}">
                <a16:creationId xmlns:a16="http://schemas.microsoft.com/office/drawing/2014/main" id="{950BBAC2-ACA2-B2D0-81B9-94325A9FE84B}"/>
              </a:ext>
            </a:extLst>
          </p:cNvPr>
          <p:cNvSpPr>
            <a:spLocks noGrp="1"/>
          </p:cNvSpPr>
          <p:nvPr>
            <p:ph type="sldNum" sz="quarter" idx="12"/>
          </p:nvPr>
        </p:nvSpPr>
        <p:spPr/>
        <p:txBody>
          <a:bodyPr/>
          <a:lstStyle/>
          <a:p>
            <a:fld id="{8343F915-22A9-B940-AE53-181F7864E849}" type="slidenum">
              <a:rPr kumimoji="1" lang="ja-JP" altLang="en-US" smtClean="0"/>
              <a:t>25</a:t>
            </a:fld>
            <a:endParaRPr kumimoji="1" lang="ja-JP" altLang="en-US"/>
          </a:p>
        </p:txBody>
      </p:sp>
      <p:pic>
        <p:nvPicPr>
          <p:cNvPr id="5" name="図 4">
            <a:extLst>
              <a:ext uri="{FF2B5EF4-FFF2-40B4-BE49-F238E27FC236}">
                <a16:creationId xmlns:a16="http://schemas.microsoft.com/office/drawing/2014/main" id="{BE16DA8F-F113-1E2F-35F9-9B460412EC20}"/>
              </a:ext>
            </a:extLst>
          </p:cNvPr>
          <p:cNvPicPr>
            <a:picLocks noChangeAspect="1"/>
          </p:cNvPicPr>
          <p:nvPr/>
        </p:nvPicPr>
        <p:blipFill rotWithShape="1">
          <a:blip r:embed="rId3"/>
          <a:srcRect r="8801"/>
          <a:stretch/>
        </p:blipFill>
        <p:spPr>
          <a:xfrm>
            <a:off x="5227951" y="4086366"/>
            <a:ext cx="4993103" cy="2090597"/>
          </a:xfrm>
          <a:prstGeom prst="rect">
            <a:avLst/>
          </a:prstGeom>
        </p:spPr>
      </p:pic>
      <p:pic>
        <p:nvPicPr>
          <p:cNvPr id="6" name="コンテンツ プレースホルダー 7">
            <a:extLst>
              <a:ext uri="{FF2B5EF4-FFF2-40B4-BE49-F238E27FC236}">
                <a16:creationId xmlns:a16="http://schemas.microsoft.com/office/drawing/2014/main" id="{0B0197CD-66F0-60F8-AA60-E802CD4358CC}"/>
              </a:ext>
            </a:extLst>
          </p:cNvPr>
          <p:cNvPicPr>
            <a:picLocks noChangeAspect="1"/>
          </p:cNvPicPr>
          <p:nvPr/>
        </p:nvPicPr>
        <p:blipFill rotWithShape="1">
          <a:blip r:embed="rId4">
            <a:extLst>
              <a:ext uri="{28A0092B-C50C-407E-A947-70E740481C1C}">
                <a14:useLocalDpi xmlns:a14="http://schemas.microsoft.com/office/drawing/2010/main" val="0"/>
              </a:ext>
            </a:extLst>
          </a:blip>
          <a:srcRect l="5535" r="4713" b="7146"/>
          <a:stretch/>
        </p:blipFill>
        <p:spPr>
          <a:xfrm>
            <a:off x="1414397" y="4114508"/>
            <a:ext cx="2680808" cy="1834532"/>
          </a:xfrm>
          <a:prstGeom prst="rect">
            <a:avLst/>
          </a:prstGeom>
        </p:spPr>
      </p:pic>
      <p:grpSp>
        <p:nvGrpSpPr>
          <p:cNvPr id="17" name="グループ化 16">
            <a:extLst>
              <a:ext uri="{FF2B5EF4-FFF2-40B4-BE49-F238E27FC236}">
                <a16:creationId xmlns:a16="http://schemas.microsoft.com/office/drawing/2014/main" id="{4AD44F86-1E89-4743-A4A4-D47905D68AEB}"/>
              </a:ext>
            </a:extLst>
          </p:cNvPr>
          <p:cNvGrpSpPr/>
          <p:nvPr/>
        </p:nvGrpSpPr>
        <p:grpSpPr>
          <a:xfrm>
            <a:off x="5613009" y="4190303"/>
            <a:ext cx="3835790" cy="2476596"/>
            <a:chOff x="5613009" y="4190303"/>
            <a:chExt cx="3835790" cy="2476596"/>
          </a:xfrm>
        </p:grpSpPr>
        <p:sp>
          <p:nvSpPr>
            <p:cNvPr id="9" name="角丸四角形 8">
              <a:extLst>
                <a:ext uri="{FF2B5EF4-FFF2-40B4-BE49-F238E27FC236}">
                  <a16:creationId xmlns:a16="http://schemas.microsoft.com/office/drawing/2014/main" id="{F13344F2-00BD-00AA-F979-E40FA591D400}"/>
                </a:ext>
              </a:extLst>
            </p:cNvPr>
            <p:cNvSpPr/>
            <p:nvPr/>
          </p:nvSpPr>
          <p:spPr>
            <a:xfrm>
              <a:off x="5613009" y="4190303"/>
              <a:ext cx="1531543" cy="1858806"/>
            </a:xfrm>
            <a:prstGeom prst="roundRect">
              <a:avLst>
                <a:gd name="adj" fmla="val 6563"/>
              </a:avLst>
            </a:prstGeom>
            <a:noFill/>
            <a:ln w="57150">
              <a:solidFill>
                <a:srgbClr val="0070C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8E656AE0-EF67-921A-A00B-F994B79B3CCF}"/>
                </a:ext>
              </a:extLst>
            </p:cNvPr>
            <p:cNvSpPr/>
            <p:nvPr/>
          </p:nvSpPr>
          <p:spPr>
            <a:xfrm>
              <a:off x="7666892" y="4202261"/>
              <a:ext cx="1781907" cy="1858806"/>
            </a:xfrm>
            <a:prstGeom prst="roundRect">
              <a:avLst>
                <a:gd name="adj" fmla="val 6404"/>
              </a:avLst>
            </a:prstGeom>
            <a:noFill/>
            <a:ln w="57150">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EEAFA4-44C1-26EF-CAAB-F02DDD7F8635}"/>
                </a:ext>
              </a:extLst>
            </p:cNvPr>
            <p:cNvSpPr txBox="1"/>
            <p:nvPr/>
          </p:nvSpPr>
          <p:spPr>
            <a:xfrm>
              <a:off x="5966647" y="6176963"/>
              <a:ext cx="824265" cy="369332"/>
            </a:xfrm>
            <a:prstGeom prst="rect">
              <a:avLst/>
            </a:prstGeom>
            <a:noFill/>
          </p:spPr>
          <p:txBody>
            <a:bodyPr wrap="none" rtlCol="0">
              <a:spAutoFit/>
            </a:bodyPr>
            <a:lstStyle/>
            <a:p>
              <a:r>
                <a:rPr kumimoji="1" lang="en-US" altLang="ja-JP" dirty="0">
                  <a:solidFill>
                    <a:srgbClr val="0070C0"/>
                  </a:solidFill>
                </a:rPr>
                <a:t>Similar</a:t>
              </a:r>
              <a:endParaRPr kumimoji="1" lang="ja-JP" altLang="en-US">
                <a:solidFill>
                  <a:srgbClr val="0070C0"/>
                </a:solidFill>
              </a:endParaRPr>
            </a:p>
          </p:txBody>
        </p:sp>
        <p:sp>
          <p:nvSpPr>
            <p:cNvPr id="14" name="テキスト ボックス 13">
              <a:extLst>
                <a:ext uri="{FF2B5EF4-FFF2-40B4-BE49-F238E27FC236}">
                  <a16:creationId xmlns:a16="http://schemas.microsoft.com/office/drawing/2014/main" id="{1FC1DD7D-D527-64AF-0FE9-A0ED5973AD7D}"/>
                </a:ext>
              </a:extLst>
            </p:cNvPr>
            <p:cNvSpPr txBox="1"/>
            <p:nvPr/>
          </p:nvSpPr>
          <p:spPr>
            <a:xfrm>
              <a:off x="8052372" y="6176963"/>
              <a:ext cx="1208985" cy="369332"/>
            </a:xfrm>
            <a:prstGeom prst="rect">
              <a:avLst/>
            </a:prstGeom>
            <a:noFill/>
          </p:spPr>
          <p:txBody>
            <a:bodyPr wrap="none" rtlCol="0">
              <a:spAutoFit/>
            </a:bodyPr>
            <a:lstStyle/>
            <a:p>
              <a:r>
                <a:rPr kumimoji="1" lang="en-US" altLang="ja-JP" dirty="0">
                  <a:solidFill>
                    <a:srgbClr val="C00000"/>
                  </a:solidFill>
                </a:rPr>
                <a:t>Not similar</a:t>
              </a:r>
              <a:endParaRPr kumimoji="1" lang="ja-JP" altLang="en-US">
                <a:solidFill>
                  <a:srgbClr val="C00000"/>
                </a:solidFill>
              </a:endParaRPr>
            </a:p>
          </p:txBody>
        </p:sp>
        <p:cxnSp>
          <p:nvCxnSpPr>
            <p:cNvPr id="16" name="直線矢印コネクタ 15">
              <a:extLst>
                <a:ext uri="{FF2B5EF4-FFF2-40B4-BE49-F238E27FC236}">
                  <a16:creationId xmlns:a16="http://schemas.microsoft.com/office/drawing/2014/main" id="{8D5642AF-DA4C-2E92-FBDD-077D79EC5C4B}"/>
                </a:ext>
              </a:extLst>
            </p:cNvPr>
            <p:cNvCxnSpPr>
              <a:cxnSpLocks/>
            </p:cNvCxnSpPr>
            <p:nvPr/>
          </p:nvCxnSpPr>
          <p:spPr>
            <a:xfrm>
              <a:off x="7019282" y="6366447"/>
              <a:ext cx="7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C70E5FC-2FC2-B2F2-A9F7-5480F66267C2}"/>
                </a:ext>
              </a:extLst>
            </p:cNvPr>
            <p:cNvSpPr txBox="1"/>
            <p:nvPr/>
          </p:nvSpPr>
          <p:spPr>
            <a:xfrm>
              <a:off x="7103101" y="6359122"/>
              <a:ext cx="546945" cy="307777"/>
            </a:xfrm>
            <a:prstGeom prst="rect">
              <a:avLst/>
            </a:prstGeom>
            <a:noFill/>
          </p:spPr>
          <p:txBody>
            <a:bodyPr wrap="none" rtlCol="0">
              <a:spAutoFit/>
            </a:bodyPr>
            <a:lstStyle/>
            <a:p>
              <a:r>
                <a:rPr kumimoji="1" lang="en-US" altLang="ja-JP" sz="1400" dirty="0"/>
                <a:t>Time</a:t>
              </a:r>
              <a:endParaRPr kumimoji="1" lang="ja-JP" altLang="en-US" sz="1400"/>
            </a:p>
          </p:txBody>
        </p:sp>
      </p:grpSp>
      <p:grpSp>
        <p:nvGrpSpPr>
          <p:cNvPr id="15" name="グループ化 14">
            <a:extLst>
              <a:ext uri="{FF2B5EF4-FFF2-40B4-BE49-F238E27FC236}">
                <a16:creationId xmlns:a16="http://schemas.microsoft.com/office/drawing/2014/main" id="{4387DBD3-3FA0-4A43-AA5D-B7F27693E084}"/>
              </a:ext>
            </a:extLst>
          </p:cNvPr>
          <p:cNvGrpSpPr/>
          <p:nvPr/>
        </p:nvGrpSpPr>
        <p:grpSpPr>
          <a:xfrm>
            <a:off x="430997" y="4086366"/>
            <a:ext cx="4091310" cy="2567786"/>
            <a:chOff x="430997" y="4086366"/>
            <a:chExt cx="4091310" cy="2567786"/>
          </a:xfrm>
        </p:grpSpPr>
        <p:sp>
          <p:nvSpPr>
            <p:cNvPr id="7" name="楕円 386">
              <a:extLst>
                <a:ext uri="{FF2B5EF4-FFF2-40B4-BE49-F238E27FC236}">
                  <a16:creationId xmlns:a16="http://schemas.microsoft.com/office/drawing/2014/main" id="{3A814559-E902-DD47-7264-6C8C8DA85BFB}"/>
                </a:ext>
              </a:extLst>
            </p:cNvPr>
            <p:cNvSpPr/>
            <p:nvPr/>
          </p:nvSpPr>
          <p:spPr>
            <a:xfrm>
              <a:off x="1407828" y="4190303"/>
              <a:ext cx="1346973" cy="841471"/>
            </a:xfrm>
            <a:prstGeom prst="ellipse">
              <a:avLst/>
            </a:prstGeom>
            <a:noFill/>
            <a:ln w="57150" cap="flat" cmpd="sng" algn="ctr">
              <a:solidFill>
                <a:srgbClr val="0070C0"/>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8" name="楕円 386">
              <a:extLst>
                <a:ext uri="{FF2B5EF4-FFF2-40B4-BE49-F238E27FC236}">
                  <a16:creationId xmlns:a16="http://schemas.microsoft.com/office/drawing/2014/main" id="{90451FB8-07D6-1307-0ABF-4F7E04A712EB}"/>
                </a:ext>
              </a:extLst>
            </p:cNvPr>
            <p:cNvSpPr/>
            <p:nvPr/>
          </p:nvSpPr>
          <p:spPr>
            <a:xfrm>
              <a:off x="2603070" y="4935812"/>
              <a:ext cx="1528346" cy="1013228"/>
            </a:xfrm>
            <a:prstGeom prst="ellipse">
              <a:avLst/>
            </a:prstGeom>
            <a:noFill/>
            <a:ln w="57150" cap="flat" cmpd="sng" algn="ctr">
              <a:solidFill>
                <a:srgbClr val="C00000"/>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4B1897C-4465-A14C-AC9A-D33C8319B01F}"/>
                </a:ext>
              </a:extLst>
            </p:cNvPr>
            <p:cNvSpPr txBox="1"/>
            <p:nvPr/>
          </p:nvSpPr>
          <p:spPr>
            <a:xfrm>
              <a:off x="430997" y="4086366"/>
              <a:ext cx="965329" cy="923330"/>
            </a:xfrm>
            <a:prstGeom prst="rect">
              <a:avLst/>
            </a:prstGeom>
            <a:noFill/>
          </p:spPr>
          <p:txBody>
            <a:bodyPr wrap="none" rtlCol="0">
              <a:spAutoFit/>
            </a:bodyPr>
            <a:lstStyle/>
            <a:p>
              <a:pPr algn="ctr"/>
              <a:r>
                <a:rPr kumimoji="1" lang="en-US" altLang="ja-JP" dirty="0">
                  <a:solidFill>
                    <a:srgbClr val="0070C0"/>
                  </a:solidFill>
                </a:rPr>
                <a:t>Densely</a:t>
              </a:r>
            </a:p>
            <a:p>
              <a:pPr algn="ctr"/>
              <a:r>
                <a:rPr kumimoji="1" lang="en-US" altLang="ja-JP" dirty="0">
                  <a:solidFill>
                    <a:srgbClr val="0070C0"/>
                  </a:solidFill>
                </a:rPr>
                <a:t>Plotted</a:t>
              </a:r>
            </a:p>
            <a:p>
              <a:pPr algn="ctr"/>
              <a:r>
                <a:rPr kumimoji="1" lang="en-US" altLang="ja-JP" dirty="0">
                  <a:solidFill>
                    <a:srgbClr val="0070C0"/>
                  </a:solidFill>
                </a:rPr>
                <a:t>(Similar)</a:t>
              </a:r>
              <a:endParaRPr kumimoji="1" lang="ja-JP" altLang="en-US">
                <a:solidFill>
                  <a:srgbClr val="0070C0"/>
                </a:solidFill>
              </a:endParaRPr>
            </a:p>
          </p:txBody>
        </p:sp>
        <p:sp>
          <p:nvSpPr>
            <p:cNvPr id="12" name="テキスト ボックス 11">
              <a:extLst>
                <a:ext uri="{FF2B5EF4-FFF2-40B4-BE49-F238E27FC236}">
                  <a16:creationId xmlns:a16="http://schemas.microsoft.com/office/drawing/2014/main" id="{05780DBF-A05A-1FC6-7645-3879EEABAE2E}"/>
                </a:ext>
              </a:extLst>
            </p:cNvPr>
            <p:cNvSpPr txBox="1"/>
            <p:nvPr/>
          </p:nvSpPr>
          <p:spPr>
            <a:xfrm>
              <a:off x="2618324" y="6007821"/>
              <a:ext cx="1903983" cy="646331"/>
            </a:xfrm>
            <a:prstGeom prst="rect">
              <a:avLst/>
            </a:prstGeom>
            <a:noFill/>
          </p:spPr>
          <p:txBody>
            <a:bodyPr wrap="none" rtlCol="0">
              <a:spAutoFit/>
            </a:bodyPr>
            <a:lstStyle/>
            <a:p>
              <a:pPr algn="ctr"/>
              <a:r>
                <a:rPr kumimoji="1" lang="en-US" altLang="ja-JP" dirty="0">
                  <a:solidFill>
                    <a:srgbClr val="C00000"/>
                  </a:solidFill>
                </a:rPr>
                <a:t>Separately plotted</a:t>
              </a:r>
            </a:p>
            <a:p>
              <a:pPr algn="ctr"/>
              <a:r>
                <a:rPr kumimoji="1" lang="en-US" altLang="ja-JP" dirty="0">
                  <a:solidFill>
                    <a:srgbClr val="C00000"/>
                  </a:solidFill>
                </a:rPr>
                <a:t>(Not similar)</a:t>
              </a:r>
              <a:endParaRPr kumimoji="1" lang="ja-JP" altLang="en-US">
                <a:solidFill>
                  <a:srgbClr val="C00000"/>
                </a:solidFill>
              </a:endParaRPr>
            </a:p>
          </p:txBody>
        </p:sp>
        <p:sp>
          <p:nvSpPr>
            <p:cNvPr id="20" name="フリーフォーム 19">
              <a:extLst>
                <a:ext uri="{FF2B5EF4-FFF2-40B4-BE49-F238E27FC236}">
                  <a16:creationId xmlns:a16="http://schemas.microsoft.com/office/drawing/2014/main" id="{5879872E-C2E1-4247-4D3F-4FE84EB6CD66}"/>
                </a:ext>
              </a:extLst>
            </p:cNvPr>
            <p:cNvSpPr/>
            <p:nvPr/>
          </p:nvSpPr>
          <p:spPr>
            <a:xfrm>
              <a:off x="1970946" y="5289452"/>
              <a:ext cx="448697" cy="379828"/>
            </a:xfrm>
            <a:custGeom>
              <a:avLst/>
              <a:gdLst>
                <a:gd name="connsiteX0" fmla="*/ 0 w 773723"/>
                <a:gd name="connsiteY0" fmla="*/ 0 h 450166"/>
                <a:gd name="connsiteX1" fmla="*/ 548640 w 773723"/>
                <a:gd name="connsiteY1" fmla="*/ 98473 h 450166"/>
                <a:gd name="connsiteX2" fmla="*/ 773723 w 773723"/>
                <a:gd name="connsiteY2" fmla="*/ 450166 h 450166"/>
              </a:gdLst>
              <a:ahLst/>
              <a:cxnLst>
                <a:cxn ang="0">
                  <a:pos x="connsiteX0" y="connsiteY0"/>
                </a:cxn>
                <a:cxn ang="0">
                  <a:pos x="connsiteX1" y="connsiteY1"/>
                </a:cxn>
                <a:cxn ang="0">
                  <a:pos x="connsiteX2" y="connsiteY2"/>
                </a:cxn>
              </a:cxnLst>
              <a:rect l="l" t="t" r="r" b="b"/>
              <a:pathLst>
                <a:path w="773723" h="450166">
                  <a:moveTo>
                    <a:pt x="0" y="0"/>
                  </a:moveTo>
                  <a:cubicBezTo>
                    <a:pt x="209843" y="11722"/>
                    <a:pt x="419686" y="23445"/>
                    <a:pt x="548640" y="98473"/>
                  </a:cubicBezTo>
                  <a:cubicBezTo>
                    <a:pt x="677594" y="173501"/>
                    <a:pt x="725658" y="311833"/>
                    <a:pt x="773723" y="450166"/>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010BB4E5-CC2C-36F7-9CB4-4A633AF75E2F}"/>
              </a:ext>
            </a:extLst>
          </p:cNvPr>
          <p:cNvSpPr txBox="1"/>
          <p:nvPr/>
        </p:nvSpPr>
        <p:spPr>
          <a:xfrm>
            <a:off x="1672535" y="5392280"/>
            <a:ext cx="546945" cy="307777"/>
          </a:xfrm>
          <a:prstGeom prst="rect">
            <a:avLst/>
          </a:prstGeom>
          <a:noFill/>
        </p:spPr>
        <p:txBody>
          <a:bodyPr wrap="none" rtlCol="0">
            <a:spAutoFit/>
          </a:bodyPr>
          <a:lstStyle/>
          <a:p>
            <a:r>
              <a:rPr kumimoji="1" lang="en-US" altLang="ja-JP" sz="1400" dirty="0"/>
              <a:t>Time</a:t>
            </a:r>
            <a:endParaRPr kumimoji="1" lang="ja-JP" altLang="en-US" sz="1400"/>
          </a:p>
        </p:txBody>
      </p:sp>
      <p:grpSp>
        <p:nvGrpSpPr>
          <p:cNvPr id="19" name="グループ化 18">
            <a:extLst>
              <a:ext uri="{FF2B5EF4-FFF2-40B4-BE49-F238E27FC236}">
                <a16:creationId xmlns:a16="http://schemas.microsoft.com/office/drawing/2014/main" id="{94DCBF28-20D4-CD43-AED3-A577F46D002F}"/>
              </a:ext>
            </a:extLst>
          </p:cNvPr>
          <p:cNvGrpSpPr/>
          <p:nvPr/>
        </p:nvGrpSpPr>
        <p:grpSpPr>
          <a:xfrm>
            <a:off x="6421041" y="2836073"/>
            <a:ext cx="4032863" cy="1524912"/>
            <a:chOff x="6421041" y="2836073"/>
            <a:chExt cx="4032863" cy="1524912"/>
          </a:xfrm>
        </p:grpSpPr>
        <p:sp>
          <p:nvSpPr>
            <p:cNvPr id="22" name="テキスト ボックス 21">
              <a:extLst>
                <a:ext uri="{FF2B5EF4-FFF2-40B4-BE49-F238E27FC236}">
                  <a16:creationId xmlns:a16="http://schemas.microsoft.com/office/drawing/2014/main" id="{BA8BAAE6-9180-6FED-6A56-6724D8DBA87E}"/>
                </a:ext>
              </a:extLst>
            </p:cNvPr>
            <p:cNvSpPr txBox="1"/>
            <p:nvPr/>
          </p:nvSpPr>
          <p:spPr>
            <a:xfrm>
              <a:off x="6421041" y="3414874"/>
              <a:ext cx="598241" cy="369332"/>
            </a:xfrm>
            <a:prstGeom prst="rect">
              <a:avLst/>
            </a:prstGeom>
            <a:noFill/>
          </p:spPr>
          <p:txBody>
            <a:bodyPr wrap="none" rtlCol="0">
              <a:spAutoFit/>
            </a:bodyPr>
            <a:lstStyle/>
            <a:p>
              <a:r>
                <a:rPr kumimoji="1" lang="en-US" altLang="ja-JP" b="1" dirty="0"/>
                <a:t>3:15</a:t>
              </a:r>
              <a:endParaRPr kumimoji="1" lang="ja-JP" altLang="en-US" b="1"/>
            </a:p>
          </p:txBody>
        </p:sp>
        <p:sp>
          <p:nvSpPr>
            <p:cNvPr id="23" name="テキスト ボックス 22">
              <a:extLst>
                <a:ext uri="{FF2B5EF4-FFF2-40B4-BE49-F238E27FC236}">
                  <a16:creationId xmlns:a16="http://schemas.microsoft.com/office/drawing/2014/main" id="{219FF844-243B-4C50-A88D-64C93BE38116}"/>
                </a:ext>
              </a:extLst>
            </p:cNvPr>
            <p:cNvSpPr txBox="1"/>
            <p:nvPr/>
          </p:nvSpPr>
          <p:spPr>
            <a:xfrm>
              <a:off x="7650046" y="3424511"/>
              <a:ext cx="599844" cy="369332"/>
            </a:xfrm>
            <a:prstGeom prst="rect">
              <a:avLst/>
            </a:prstGeom>
            <a:noFill/>
          </p:spPr>
          <p:txBody>
            <a:bodyPr wrap="none" rtlCol="0">
              <a:spAutoFit/>
            </a:bodyPr>
            <a:lstStyle/>
            <a:p>
              <a:r>
                <a:rPr kumimoji="1" lang="en-US" altLang="ja-JP" b="1" dirty="0"/>
                <a:t>3:30</a:t>
              </a:r>
              <a:endParaRPr kumimoji="1" lang="ja-JP" altLang="en-US" b="1"/>
            </a:p>
          </p:txBody>
        </p:sp>
        <p:sp>
          <p:nvSpPr>
            <p:cNvPr id="24" name="テキスト ボックス 23">
              <a:extLst>
                <a:ext uri="{FF2B5EF4-FFF2-40B4-BE49-F238E27FC236}">
                  <a16:creationId xmlns:a16="http://schemas.microsoft.com/office/drawing/2014/main" id="{D553CCA5-32D7-4CA8-AC2D-31739761E78F}"/>
                </a:ext>
              </a:extLst>
            </p:cNvPr>
            <p:cNvSpPr txBox="1"/>
            <p:nvPr/>
          </p:nvSpPr>
          <p:spPr>
            <a:xfrm>
              <a:off x="8792683" y="3419308"/>
              <a:ext cx="599844" cy="369332"/>
            </a:xfrm>
            <a:prstGeom prst="rect">
              <a:avLst/>
            </a:prstGeom>
            <a:noFill/>
          </p:spPr>
          <p:txBody>
            <a:bodyPr wrap="none" rtlCol="0">
              <a:spAutoFit/>
            </a:bodyPr>
            <a:lstStyle/>
            <a:p>
              <a:r>
                <a:rPr kumimoji="1" lang="en-US" altLang="ja-JP" b="1" dirty="0"/>
                <a:t>3:45</a:t>
              </a:r>
              <a:endParaRPr kumimoji="1" lang="ja-JP" altLang="en-US" b="1"/>
            </a:p>
          </p:txBody>
        </p:sp>
        <p:cxnSp>
          <p:nvCxnSpPr>
            <p:cNvPr id="26" name="直線矢印コネクタ 25">
              <a:extLst>
                <a:ext uri="{FF2B5EF4-FFF2-40B4-BE49-F238E27FC236}">
                  <a16:creationId xmlns:a16="http://schemas.microsoft.com/office/drawing/2014/main" id="{26163AF8-E8A3-C52A-5AC8-0FA3783B1E56}"/>
                </a:ext>
              </a:extLst>
            </p:cNvPr>
            <p:cNvCxnSpPr>
              <a:stCxn id="22" idx="2"/>
            </p:cNvCxnSpPr>
            <p:nvPr/>
          </p:nvCxnSpPr>
          <p:spPr>
            <a:xfrm>
              <a:off x="6720162" y="3784206"/>
              <a:ext cx="70750" cy="576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9CDE85E-AAC7-0643-BDD6-425326E0F654}"/>
                </a:ext>
              </a:extLst>
            </p:cNvPr>
            <p:cNvCxnSpPr>
              <a:cxnSpLocks/>
              <a:stCxn id="23" idx="2"/>
            </p:cNvCxnSpPr>
            <p:nvPr/>
          </p:nvCxnSpPr>
          <p:spPr>
            <a:xfrm>
              <a:off x="7949968" y="3793843"/>
              <a:ext cx="0" cy="567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434B58F-6896-E6A5-74F6-059E6980D6DC}"/>
                </a:ext>
              </a:extLst>
            </p:cNvPr>
            <p:cNvCxnSpPr>
              <a:cxnSpLocks/>
              <a:stCxn id="24" idx="2"/>
            </p:cNvCxnSpPr>
            <p:nvPr/>
          </p:nvCxnSpPr>
          <p:spPr>
            <a:xfrm>
              <a:off x="9092605" y="3788640"/>
              <a:ext cx="0" cy="572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635C4FE2-1CE1-1D2D-20B1-B23459E38C4E}"/>
                </a:ext>
              </a:extLst>
            </p:cNvPr>
            <p:cNvSpPr txBox="1"/>
            <p:nvPr/>
          </p:nvSpPr>
          <p:spPr>
            <a:xfrm>
              <a:off x="6880710" y="2836073"/>
              <a:ext cx="3573194" cy="584775"/>
            </a:xfrm>
            <a:prstGeom prst="rect">
              <a:avLst/>
            </a:prstGeom>
            <a:noFill/>
          </p:spPr>
          <p:txBody>
            <a:bodyPr wrap="square" rtlCol="0">
              <a:spAutoFit/>
            </a:bodyPr>
            <a:lstStyle/>
            <a:p>
              <a:r>
                <a:rPr kumimoji="1" lang="en-US" altLang="ja-JP" sz="1600" b="1" dirty="0"/>
                <a:t>Affected by the period of cumulonimbus cloud development?</a:t>
              </a:r>
              <a:endParaRPr kumimoji="1" lang="ja-JP" altLang="en-US" sz="1600" b="1"/>
            </a:p>
          </p:txBody>
        </p:sp>
      </p:grpSp>
      <p:grpSp>
        <p:nvGrpSpPr>
          <p:cNvPr id="42" name="グループ化 41">
            <a:extLst>
              <a:ext uri="{FF2B5EF4-FFF2-40B4-BE49-F238E27FC236}">
                <a16:creationId xmlns:a16="http://schemas.microsoft.com/office/drawing/2014/main" id="{D00C2F78-5B13-641C-76F0-5CC56F2C43CF}"/>
              </a:ext>
            </a:extLst>
          </p:cNvPr>
          <p:cNvGrpSpPr/>
          <p:nvPr/>
        </p:nvGrpSpPr>
        <p:grpSpPr>
          <a:xfrm>
            <a:off x="7666892" y="884342"/>
            <a:ext cx="4106008" cy="1837928"/>
            <a:chOff x="7666892" y="884342"/>
            <a:chExt cx="4106008" cy="1837928"/>
          </a:xfrm>
        </p:grpSpPr>
        <p:pic>
          <p:nvPicPr>
            <p:cNvPr id="29" name="コンテンツ プレースホルダー 7">
              <a:extLst>
                <a:ext uri="{FF2B5EF4-FFF2-40B4-BE49-F238E27FC236}">
                  <a16:creationId xmlns:a16="http://schemas.microsoft.com/office/drawing/2014/main" id="{EB9E5FE3-8C3A-8650-0A92-9FDE55F71BFB}"/>
                </a:ext>
              </a:extLst>
            </p:cNvPr>
            <p:cNvPicPr>
              <a:picLocks noChangeAspect="1"/>
            </p:cNvPicPr>
            <p:nvPr/>
          </p:nvPicPr>
          <p:blipFill rotWithShape="1">
            <a:blip r:embed="rId5">
              <a:extLst>
                <a:ext uri="{28A0092B-C50C-407E-A947-70E740481C1C}">
                  <a14:useLocalDpi xmlns:a14="http://schemas.microsoft.com/office/drawing/2010/main" val="0"/>
                </a:ext>
              </a:extLst>
            </a:blip>
            <a:srcRect l="16651" t="14376" r="16135" b="14987"/>
            <a:stretch/>
          </p:blipFill>
          <p:spPr>
            <a:xfrm>
              <a:off x="7666892" y="1273480"/>
              <a:ext cx="1229834" cy="1229834"/>
            </a:xfrm>
            <a:prstGeom prst="rect">
              <a:avLst/>
            </a:prstGeom>
          </p:spPr>
        </p:pic>
        <p:sp>
          <p:nvSpPr>
            <p:cNvPr id="28" name="テキスト ボックス 27">
              <a:extLst>
                <a:ext uri="{FF2B5EF4-FFF2-40B4-BE49-F238E27FC236}">
                  <a16:creationId xmlns:a16="http://schemas.microsoft.com/office/drawing/2014/main" id="{B7CD383C-2FC4-0F12-426A-33766DDC0F2C}"/>
                </a:ext>
              </a:extLst>
            </p:cNvPr>
            <p:cNvSpPr txBox="1"/>
            <p:nvPr/>
          </p:nvSpPr>
          <p:spPr>
            <a:xfrm>
              <a:off x="9168416" y="884342"/>
              <a:ext cx="2604484" cy="523220"/>
            </a:xfrm>
            <a:prstGeom prst="rect">
              <a:avLst/>
            </a:prstGeom>
            <a:noFill/>
          </p:spPr>
          <p:txBody>
            <a:bodyPr wrap="square" rtlCol="0">
              <a:spAutoFit/>
            </a:bodyPr>
            <a:lstStyle/>
            <a:p>
              <a:r>
                <a:rPr kumimoji="1" lang="en" altLang="ja-JP" sz="1400" dirty="0"/>
                <a:t>Ascending air current and clouds, with strong non-linearity</a:t>
              </a:r>
            </a:p>
          </p:txBody>
        </p:sp>
        <p:sp>
          <p:nvSpPr>
            <p:cNvPr id="32" name="楕円 386">
              <a:extLst>
                <a:ext uri="{FF2B5EF4-FFF2-40B4-BE49-F238E27FC236}">
                  <a16:creationId xmlns:a16="http://schemas.microsoft.com/office/drawing/2014/main" id="{AEAA6BC9-31F7-DB3A-983E-CBBB2D83FCE0}"/>
                </a:ext>
              </a:extLst>
            </p:cNvPr>
            <p:cNvSpPr/>
            <p:nvPr/>
          </p:nvSpPr>
          <p:spPr>
            <a:xfrm>
              <a:off x="7724502" y="1630418"/>
              <a:ext cx="1229834" cy="439013"/>
            </a:xfrm>
            <a:prstGeom prst="ellipse">
              <a:avLst/>
            </a:prstGeom>
            <a:noFill/>
            <a:ln w="57150" cap="flat" cmpd="sng" algn="ctr">
              <a:solidFill>
                <a:schemeClr val="tx1"/>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EE11566A-EA85-8A90-5A99-3AC7FD49586F}"/>
                </a:ext>
              </a:extLst>
            </p:cNvPr>
            <p:cNvCxnSpPr>
              <a:cxnSpLocks/>
              <a:stCxn id="32" idx="7"/>
              <a:endCxn id="28" idx="1"/>
            </p:cNvCxnSpPr>
            <p:nvPr/>
          </p:nvCxnSpPr>
          <p:spPr>
            <a:xfrm flipV="1">
              <a:off x="8774231" y="1145952"/>
              <a:ext cx="394185" cy="548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987286D-5639-7B60-7DD1-6FE5312AB1D0}"/>
                </a:ext>
              </a:extLst>
            </p:cNvPr>
            <p:cNvCxnSpPr>
              <a:cxnSpLocks/>
            </p:cNvCxnSpPr>
            <p:nvPr/>
          </p:nvCxnSpPr>
          <p:spPr>
            <a:xfrm>
              <a:off x="10183630" y="1407562"/>
              <a:ext cx="0" cy="351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E1F1D27-94E3-B91A-50A2-2044A47C432B}"/>
                </a:ext>
              </a:extLst>
            </p:cNvPr>
            <p:cNvSpPr txBox="1"/>
            <p:nvPr/>
          </p:nvSpPr>
          <p:spPr>
            <a:xfrm>
              <a:off x="9168416" y="1768163"/>
              <a:ext cx="2604484" cy="954107"/>
            </a:xfrm>
            <a:prstGeom prst="rect">
              <a:avLst/>
            </a:prstGeom>
            <a:noFill/>
          </p:spPr>
          <p:txBody>
            <a:bodyPr wrap="square" rtlCol="0">
              <a:spAutoFit/>
            </a:bodyPr>
            <a:lstStyle/>
            <a:p>
              <a:pPr marL="285750" indent="-285750">
                <a:buFont typeface="Arial" panose="020B0604020202020204" pitchFamily="34" charset="0"/>
                <a:buChar char="•"/>
              </a:pPr>
              <a:r>
                <a:rPr kumimoji="1" lang="en" altLang="ja-JP" sz="1400" dirty="0"/>
                <a:t>Producing high variability in the simulation results</a:t>
              </a:r>
            </a:p>
            <a:p>
              <a:pPr marL="285750" indent="-285750">
                <a:buFont typeface="Arial" panose="020B0604020202020204" pitchFamily="34" charset="0"/>
                <a:buChar char="•"/>
              </a:pPr>
              <a:r>
                <a:rPr kumimoji="1" lang="en" altLang="ja-JP" sz="1400" dirty="0"/>
                <a:t>Reducing the accuracy of the simulation model</a:t>
              </a:r>
            </a:p>
          </p:txBody>
        </p:sp>
      </p:grpSp>
    </p:spTree>
    <p:extLst>
      <p:ext uri="{BB962C8B-B14F-4D97-AF65-F5344CB8AC3E}">
        <p14:creationId xmlns:p14="http://schemas.microsoft.com/office/powerpoint/2010/main" val="10767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3052-11C6-DD59-49E8-0672A5C25D8B}"/>
              </a:ext>
            </a:extLst>
          </p:cNvPr>
          <p:cNvSpPr>
            <a:spLocks noGrp="1"/>
          </p:cNvSpPr>
          <p:nvPr>
            <p:ph type="title"/>
          </p:nvPr>
        </p:nvSpPr>
        <p:spPr/>
        <p:txBody>
          <a:bodyPr/>
          <a:lstStyle/>
          <a:p>
            <a:r>
              <a:rPr kumimoji="1"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05F31955-EE6E-166E-3730-4D7DC122B059}"/>
              </a:ext>
            </a:extLst>
          </p:cNvPr>
          <p:cNvSpPr>
            <a:spLocks noGrp="1"/>
          </p:cNvSpPr>
          <p:nvPr>
            <p:ph idx="1"/>
          </p:nvPr>
        </p:nvSpPr>
        <p:spPr/>
        <p:txBody>
          <a:bodyPr/>
          <a:lstStyle/>
          <a:p>
            <a:r>
              <a:rPr kumimoji="1"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CB632863-6950-1BA3-DAC0-C3156F8661C2}"/>
              </a:ext>
            </a:extLst>
          </p:cNvPr>
          <p:cNvSpPr>
            <a:spLocks noGrp="1"/>
          </p:cNvSpPr>
          <p:nvPr>
            <p:ph type="sldNum" sz="quarter" idx="12"/>
          </p:nvPr>
        </p:nvSpPr>
        <p:spPr/>
        <p:txBody>
          <a:bodyPr/>
          <a:lstStyle/>
          <a:p>
            <a:fld id="{8343F915-22A9-B940-AE53-181F7864E849}" type="slidenum">
              <a:rPr kumimoji="1" lang="ja-JP" altLang="en-US" smtClean="0"/>
              <a:t>26</a:t>
            </a:fld>
            <a:endParaRPr kumimoji="1" lang="ja-JP" altLang="en-US"/>
          </a:p>
        </p:txBody>
      </p:sp>
      <p:pic>
        <p:nvPicPr>
          <p:cNvPr id="5" name="図 4">
            <a:extLst>
              <a:ext uri="{FF2B5EF4-FFF2-40B4-BE49-F238E27FC236}">
                <a16:creationId xmlns:a16="http://schemas.microsoft.com/office/drawing/2014/main" id="{AB6E64DE-2CA4-3587-6064-2C853523A22F}"/>
              </a:ext>
            </a:extLst>
          </p:cNvPr>
          <p:cNvPicPr>
            <a:picLocks noChangeAspect="1"/>
          </p:cNvPicPr>
          <p:nvPr/>
        </p:nvPicPr>
        <p:blipFill>
          <a:blip r:embed="rId3"/>
          <a:stretch>
            <a:fillRect/>
          </a:stretch>
        </p:blipFill>
        <p:spPr>
          <a:xfrm>
            <a:off x="2479694" y="2566844"/>
            <a:ext cx="7232611" cy="374505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6438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time point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27</a:t>
            </a:fld>
            <a:endParaRPr kumimoji="1" lang="ja-JP" altLang="en-US"/>
          </a:p>
        </p:txBody>
      </p:sp>
      <p:sp>
        <p:nvSpPr>
          <p:cNvPr id="6" name="正方形/長方形 5">
            <a:extLst>
              <a:ext uri="{FF2B5EF4-FFF2-40B4-BE49-F238E27FC236}">
                <a16:creationId xmlns:a16="http://schemas.microsoft.com/office/drawing/2014/main" id="{6586BC9B-8BD4-B30F-6DBD-97BCE3E223F7}"/>
              </a:ext>
            </a:extLst>
          </p:cNvPr>
          <p:cNvSpPr/>
          <p:nvPr/>
        </p:nvSpPr>
        <p:spPr>
          <a:xfrm>
            <a:off x="9504516" y="2388000"/>
            <a:ext cx="2097289" cy="3957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08CA2B3-3FD2-76AD-4C31-E59C053142C2}"/>
              </a:ext>
            </a:extLst>
          </p:cNvPr>
          <p:cNvSpPr/>
          <p:nvPr/>
        </p:nvSpPr>
        <p:spPr>
          <a:xfrm>
            <a:off x="6701275" y="2388000"/>
            <a:ext cx="2766770" cy="3949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DFDCC18-08AE-A900-2B3E-779BA45121F9}"/>
              </a:ext>
            </a:extLst>
          </p:cNvPr>
          <p:cNvSpPr/>
          <p:nvPr/>
        </p:nvSpPr>
        <p:spPr>
          <a:xfrm>
            <a:off x="2506498" y="2388000"/>
            <a:ext cx="4135583" cy="39579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C88DF7-DA87-86EF-D1C2-95D5FA810720}"/>
              </a:ext>
            </a:extLst>
          </p:cNvPr>
          <p:cNvSpPr/>
          <p:nvPr/>
        </p:nvSpPr>
        <p:spPr>
          <a:xfrm>
            <a:off x="590118" y="2389510"/>
            <a:ext cx="1862458" cy="3957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方体 9">
            <a:extLst>
              <a:ext uri="{FF2B5EF4-FFF2-40B4-BE49-F238E27FC236}">
                <a16:creationId xmlns:a16="http://schemas.microsoft.com/office/drawing/2014/main" id="{959CF1DA-10E5-1CD1-C57E-ECABE5C52E32}"/>
              </a:ext>
            </a:extLst>
          </p:cNvPr>
          <p:cNvSpPr/>
          <p:nvPr/>
        </p:nvSpPr>
        <p:spPr>
          <a:xfrm>
            <a:off x="3472967" y="2643417"/>
            <a:ext cx="777579" cy="777578"/>
          </a:xfrm>
          <a:prstGeom prst="cube">
            <a:avLst/>
          </a:prstGeom>
          <a:solidFill>
            <a:schemeClr val="bg2"/>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51730BA9-6CF9-A1FE-4D9D-FB03F6D7AE06}"/>
              </a:ext>
            </a:extLst>
          </p:cNvPr>
          <p:cNvCxnSpPr>
            <a:cxnSpLocks/>
          </p:cNvCxnSpPr>
          <p:nvPr/>
        </p:nvCxnSpPr>
        <p:spPr>
          <a:xfrm>
            <a:off x="3472967" y="3420995"/>
            <a:ext cx="576559"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F6F0922-7067-7E4B-BF27-63550CAB6A76}"/>
              </a:ext>
            </a:extLst>
          </p:cNvPr>
          <p:cNvCxnSpPr>
            <a:cxnSpLocks/>
          </p:cNvCxnSpPr>
          <p:nvPr/>
        </p:nvCxnSpPr>
        <p:spPr>
          <a:xfrm>
            <a:off x="4259510" y="2643417"/>
            <a:ext cx="0" cy="598284"/>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AAB2FE1-5CA1-37CF-BB04-8AF6482150F8}"/>
              </a:ext>
            </a:extLst>
          </p:cNvPr>
          <p:cNvCxnSpPr>
            <a:cxnSpLocks/>
          </p:cNvCxnSpPr>
          <p:nvPr/>
        </p:nvCxnSpPr>
        <p:spPr>
          <a:xfrm flipV="1">
            <a:off x="4076421" y="3241701"/>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0DD8A1-00C2-AE79-F204-00A0C5975D0C}"/>
              </a:ext>
            </a:extLst>
          </p:cNvPr>
          <p:cNvSpPr txBox="1"/>
          <p:nvPr/>
        </p:nvSpPr>
        <p:spPr>
          <a:xfrm>
            <a:off x="3593899" y="3456856"/>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sp>
        <p:nvSpPr>
          <p:cNvPr id="15" name="テキスト ボックス 14">
            <a:extLst>
              <a:ext uri="{FF2B5EF4-FFF2-40B4-BE49-F238E27FC236}">
                <a16:creationId xmlns:a16="http://schemas.microsoft.com/office/drawing/2014/main" id="{2F944089-9A1D-9553-5B6D-2A0481A397EE}"/>
              </a:ext>
            </a:extLst>
          </p:cNvPr>
          <p:cNvSpPr txBox="1"/>
          <p:nvPr/>
        </p:nvSpPr>
        <p:spPr>
          <a:xfrm>
            <a:off x="4172386" y="3295491"/>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6" name="テキスト ボックス 15">
            <a:extLst>
              <a:ext uri="{FF2B5EF4-FFF2-40B4-BE49-F238E27FC236}">
                <a16:creationId xmlns:a16="http://schemas.microsoft.com/office/drawing/2014/main" id="{CEE4EA49-0243-7547-D701-59D5E6F5A391}"/>
              </a:ext>
            </a:extLst>
          </p:cNvPr>
          <p:cNvSpPr txBox="1"/>
          <p:nvPr/>
        </p:nvSpPr>
        <p:spPr>
          <a:xfrm>
            <a:off x="4316015" y="2823063"/>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grpSp>
        <p:nvGrpSpPr>
          <p:cNvPr id="17" name="グループ化 16">
            <a:extLst>
              <a:ext uri="{FF2B5EF4-FFF2-40B4-BE49-F238E27FC236}">
                <a16:creationId xmlns:a16="http://schemas.microsoft.com/office/drawing/2014/main" id="{D6F4629F-5AAA-74BF-7274-83844AAA29B5}"/>
              </a:ext>
            </a:extLst>
          </p:cNvPr>
          <p:cNvGrpSpPr/>
          <p:nvPr/>
        </p:nvGrpSpPr>
        <p:grpSpPr>
          <a:xfrm>
            <a:off x="1137170" y="2634301"/>
            <a:ext cx="1002308" cy="1003477"/>
            <a:chOff x="507458" y="2705212"/>
            <a:chExt cx="1002308" cy="1003477"/>
          </a:xfrm>
        </p:grpSpPr>
        <p:sp>
          <p:nvSpPr>
            <p:cNvPr id="18" name="直方体 17">
              <a:extLst>
                <a:ext uri="{FF2B5EF4-FFF2-40B4-BE49-F238E27FC236}">
                  <a16:creationId xmlns:a16="http://schemas.microsoft.com/office/drawing/2014/main" id="{88E3A049-F8CE-A43F-FE63-45B24C83DF18}"/>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EED39CF-E261-D931-4E7A-78AE0BAF3702}"/>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C4763C-C455-18DF-6A74-CC383EE7C4C0}"/>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F55F30C-CB25-4C8B-631C-57BDD00E122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1E53228-D6E6-1AF1-D5A4-05595E66A06B}"/>
                </a:ext>
              </a:extLst>
            </p:cNvPr>
            <p:cNvSpPr txBox="1"/>
            <p:nvPr/>
          </p:nvSpPr>
          <p:spPr>
            <a:xfrm>
              <a:off x="525295"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3" name="テキスト ボックス 22">
              <a:extLst>
                <a:ext uri="{FF2B5EF4-FFF2-40B4-BE49-F238E27FC236}">
                  <a16:creationId xmlns:a16="http://schemas.microsoft.com/office/drawing/2014/main" id="{973C04FE-DB91-8E95-9E79-A40CB96A7DF3}"/>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24" name="テキスト ボックス 23">
              <a:extLst>
                <a:ext uri="{FF2B5EF4-FFF2-40B4-BE49-F238E27FC236}">
                  <a16:creationId xmlns:a16="http://schemas.microsoft.com/office/drawing/2014/main" id="{6943DAE1-EC35-2746-7A9E-4C3120D8763F}"/>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25" name="グループ化 24">
            <a:extLst>
              <a:ext uri="{FF2B5EF4-FFF2-40B4-BE49-F238E27FC236}">
                <a16:creationId xmlns:a16="http://schemas.microsoft.com/office/drawing/2014/main" id="{05FCF655-094B-F094-D5B5-FCE492019AC0}"/>
              </a:ext>
            </a:extLst>
          </p:cNvPr>
          <p:cNvGrpSpPr/>
          <p:nvPr/>
        </p:nvGrpSpPr>
        <p:grpSpPr>
          <a:xfrm>
            <a:off x="1137170" y="3745370"/>
            <a:ext cx="1002308" cy="1003477"/>
            <a:chOff x="507458" y="2705212"/>
            <a:chExt cx="1002308" cy="1003477"/>
          </a:xfrm>
        </p:grpSpPr>
        <p:sp>
          <p:nvSpPr>
            <p:cNvPr id="26" name="直方体 25">
              <a:extLst>
                <a:ext uri="{FF2B5EF4-FFF2-40B4-BE49-F238E27FC236}">
                  <a16:creationId xmlns:a16="http://schemas.microsoft.com/office/drawing/2014/main" id="{6FDE29E4-6657-75C6-7913-397B36979049}"/>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79A2E472-193E-4E71-4AB0-8CFF0E99CEEC}"/>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892087B-DD95-5232-676A-84C314C6F4FC}"/>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A135695-2E62-AA1D-26E1-87291BFAD8F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DAB356C-5E8F-C5AB-DEDE-AC4566F1ABA1}"/>
                </a:ext>
              </a:extLst>
            </p:cNvPr>
            <p:cNvSpPr txBox="1"/>
            <p:nvPr/>
          </p:nvSpPr>
          <p:spPr>
            <a:xfrm>
              <a:off x="539151"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1" name="テキスト ボックス 30">
              <a:extLst>
                <a:ext uri="{FF2B5EF4-FFF2-40B4-BE49-F238E27FC236}">
                  <a16:creationId xmlns:a16="http://schemas.microsoft.com/office/drawing/2014/main" id="{AF7066D3-8B21-3A21-54F4-5D86C1470718}"/>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2" name="テキスト ボックス 31">
              <a:extLst>
                <a:ext uri="{FF2B5EF4-FFF2-40B4-BE49-F238E27FC236}">
                  <a16:creationId xmlns:a16="http://schemas.microsoft.com/office/drawing/2014/main" id="{9B979B47-96DA-4811-D078-2371F22330F0}"/>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33" name="グループ化 32">
            <a:extLst>
              <a:ext uri="{FF2B5EF4-FFF2-40B4-BE49-F238E27FC236}">
                <a16:creationId xmlns:a16="http://schemas.microsoft.com/office/drawing/2014/main" id="{B9B865A1-C00B-4808-1F2D-771282D104CD}"/>
              </a:ext>
            </a:extLst>
          </p:cNvPr>
          <p:cNvGrpSpPr/>
          <p:nvPr/>
        </p:nvGrpSpPr>
        <p:grpSpPr>
          <a:xfrm>
            <a:off x="1137170" y="5249285"/>
            <a:ext cx="1002308" cy="1003477"/>
            <a:chOff x="507458" y="2705212"/>
            <a:chExt cx="1002308" cy="1003477"/>
          </a:xfrm>
        </p:grpSpPr>
        <p:sp>
          <p:nvSpPr>
            <p:cNvPr id="34" name="直方体 33">
              <a:extLst>
                <a:ext uri="{FF2B5EF4-FFF2-40B4-BE49-F238E27FC236}">
                  <a16:creationId xmlns:a16="http://schemas.microsoft.com/office/drawing/2014/main" id="{72692F5F-B2F6-5726-DF87-99900F1394EB}"/>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2E9F15F9-4783-7D09-54E8-1CC0F9880941}"/>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7F60C60-EFA6-AC9E-8AFD-DA7CAD5A963F}"/>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2FE02C1-EC87-99E7-D73F-99F184A353BC}"/>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CDA9DE8-EE65-7B78-B545-E703A1D46547}"/>
                </a:ext>
              </a:extLst>
            </p:cNvPr>
            <p:cNvSpPr txBox="1"/>
            <p:nvPr/>
          </p:nvSpPr>
          <p:spPr>
            <a:xfrm>
              <a:off x="532223"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9" name="テキスト ボックス 38">
              <a:extLst>
                <a:ext uri="{FF2B5EF4-FFF2-40B4-BE49-F238E27FC236}">
                  <a16:creationId xmlns:a16="http://schemas.microsoft.com/office/drawing/2014/main" id="{7EA60B88-7BD8-0857-F5DE-8F2B4E41674C}"/>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40" name="テキスト ボックス 39">
              <a:extLst>
                <a:ext uri="{FF2B5EF4-FFF2-40B4-BE49-F238E27FC236}">
                  <a16:creationId xmlns:a16="http://schemas.microsoft.com/office/drawing/2014/main" id="{CAD76C13-E740-BFF7-A532-C0F8929403EC}"/>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sp>
        <p:nvSpPr>
          <p:cNvPr id="41" name="テキスト ボックス 40">
            <a:extLst>
              <a:ext uri="{FF2B5EF4-FFF2-40B4-BE49-F238E27FC236}">
                <a16:creationId xmlns:a16="http://schemas.microsoft.com/office/drawing/2014/main" id="{A77B1A5F-E96C-86FF-7E77-4D0FE55F5D72}"/>
              </a:ext>
            </a:extLst>
          </p:cNvPr>
          <p:cNvSpPr txBox="1"/>
          <p:nvPr/>
        </p:nvSpPr>
        <p:spPr>
          <a:xfrm rot="5400000">
            <a:off x="1311458" y="4792140"/>
            <a:ext cx="312906" cy="307777"/>
          </a:xfrm>
          <a:prstGeom prst="rect">
            <a:avLst/>
          </a:prstGeom>
          <a:noFill/>
        </p:spPr>
        <p:txBody>
          <a:bodyPr wrap="none" rtlCol="0">
            <a:spAutoFit/>
          </a:bodyPr>
          <a:lstStyle/>
          <a:p>
            <a:r>
              <a:rPr kumimoji="1" lang="en-US" altLang="ja-JP" sz="1400" b="1" dirty="0"/>
              <a:t>…</a:t>
            </a:r>
            <a:endParaRPr kumimoji="1" lang="ja-JP" altLang="en-US" sz="1400" b="1"/>
          </a:p>
        </p:txBody>
      </p:sp>
      <p:cxnSp>
        <p:nvCxnSpPr>
          <p:cNvPr id="42" name="直線コネクタ 41">
            <a:extLst>
              <a:ext uri="{FF2B5EF4-FFF2-40B4-BE49-F238E27FC236}">
                <a16:creationId xmlns:a16="http://schemas.microsoft.com/office/drawing/2014/main" id="{DB2FAED9-723C-CB40-501B-7EEE63948110}"/>
              </a:ext>
            </a:extLst>
          </p:cNvPr>
          <p:cNvCxnSpPr>
            <a:cxnSpLocks/>
          </p:cNvCxnSpPr>
          <p:nvPr/>
        </p:nvCxnSpPr>
        <p:spPr>
          <a:xfrm>
            <a:off x="818008" y="2963644"/>
            <a:ext cx="0" cy="2949987"/>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048F2DE-E45F-6C9C-B33E-B53F9DD4A684}"/>
              </a:ext>
            </a:extLst>
          </p:cNvPr>
          <p:cNvSpPr txBox="1"/>
          <p:nvPr/>
        </p:nvSpPr>
        <p:spPr>
          <a:xfrm>
            <a:off x="648770" y="2564111"/>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sp>
        <p:nvSpPr>
          <p:cNvPr id="44" name="右中かっこ 43">
            <a:extLst>
              <a:ext uri="{FF2B5EF4-FFF2-40B4-BE49-F238E27FC236}">
                <a16:creationId xmlns:a16="http://schemas.microsoft.com/office/drawing/2014/main" id="{F2F421C7-38F8-46E8-1D38-7E69AA0FD92C}"/>
              </a:ext>
            </a:extLst>
          </p:cNvPr>
          <p:cNvSpPr/>
          <p:nvPr/>
        </p:nvSpPr>
        <p:spPr>
          <a:xfrm>
            <a:off x="2231742" y="2634301"/>
            <a:ext cx="183644" cy="3279324"/>
          </a:xfrm>
          <a:prstGeom prst="rightBrace">
            <a:avLst>
              <a:gd name="adj1" fmla="val 65268"/>
              <a:gd name="adj2" fmla="val 117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E1D9EECB-3F1F-4AF7-9C56-D1BDF607CF0A}"/>
              </a:ext>
            </a:extLst>
          </p:cNvPr>
          <p:cNvSpPr txBox="1"/>
          <p:nvPr/>
        </p:nvSpPr>
        <p:spPr>
          <a:xfrm>
            <a:off x="2560603" y="3107081"/>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t</a:t>
            </a:r>
            <a:r>
              <a:rPr kumimoji="1" lang="en-US" altLang="ja-JP" sz="1400" i="1" baseline="-25000" dirty="0" err="1">
                <a:latin typeface="Times" pitchFamily="2" charset="0"/>
              </a:rPr>
              <a:t>i</a:t>
            </a:r>
            <a:endParaRPr kumimoji="1" lang="ja-JP" altLang="en-US" sz="1400" i="1" baseline="-25000">
              <a:latin typeface="Times" pitchFamily="2" charset="0"/>
            </a:endParaRPr>
          </a:p>
        </p:txBody>
      </p:sp>
      <p:cxnSp>
        <p:nvCxnSpPr>
          <p:cNvPr id="46" name="直線矢印コネクタ 45">
            <a:extLst>
              <a:ext uri="{FF2B5EF4-FFF2-40B4-BE49-F238E27FC236}">
                <a16:creationId xmlns:a16="http://schemas.microsoft.com/office/drawing/2014/main" id="{02259D9A-0414-017A-7D34-0380E9CDB639}"/>
              </a:ext>
            </a:extLst>
          </p:cNvPr>
          <p:cNvCxnSpPr>
            <a:cxnSpLocks/>
          </p:cNvCxnSpPr>
          <p:nvPr/>
        </p:nvCxnSpPr>
        <p:spPr>
          <a:xfrm flipH="1">
            <a:off x="2607668" y="3018692"/>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EC49D6F-874D-6CF1-4D66-3575FAFE1893}"/>
              </a:ext>
            </a:extLst>
          </p:cNvPr>
          <p:cNvCxnSpPr>
            <a:cxnSpLocks/>
          </p:cNvCxnSpPr>
          <p:nvPr/>
        </p:nvCxnSpPr>
        <p:spPr>
          <a:xfrm flipV="1">
            <a:off x="3861756" y="3902750"/>
            <a:ext cx="0" cy="846097"/>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A6BF093-1799-72CA-FFF3-54FE0B6D78C3}"/>
              </a:ext>
            </a:extLst>
          </p:cNvPr>
          <p:cNvSpPr txBox="1"/>
          <p:nvPr/>
        </p:nvSpPr>
        <p:spPr>
          <a:xfrm>
            <a:off x="4713226" y="3055413"/>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m</a:t>
            </a:r>
            <a:r>
              <a:rPr kumimoji="1" lang="en-US" altLang="ja-JP" sz="1400" i="1" baseline="-25000" dirty="0" err="1">
                <a:latin typeface="Times" pitchFamily="2" charset="0"/>
              </a:rPr>
              <a:t>j</a:t>
            </a:r>
            <a:endParaRPr kumimoji="1" lang="ja-JP" altLang="en-US" sz="1400" i="1" baseline="-25000">
              <a:latin typeface="Times" pitchFamily="2" charset="0"/>
            </a:endParaRPr>
          </a:p>
        </p:txBody>
      </p:sp>
      <p:cxnSp>
        <p:nvCxnSpPr>
          <p:cNvPr id="54" name="直線矢印コネクタ 53">
            <a:extLst>
              <a:ext uri="{FF2B5EF4-FFF2-40B4-BE49-F238E27FC236}">
                <a16:creationId xmlns:a16="http://schemas.microsoft.com/office/drawing/2014/main" id="{1D7E2AF2-D5E0-ABF0-7E33-FD496118FD74}"/>
              </a:ext>
            </a:extLst>
          </p:cNvPr>
          <p:cNvCxnSpPr>
            <a:cxnSpLocks/>
          </p:cNvCxnSpPr>
          <p:nvPr/>
        </p:nvCxnSpPr>
        <p:spPr>
          <a:xfrm flipH="1">
            <a:off x="4760291" y="2967024"/>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F1B804C1-A17A-4681-FDDB-2B1117690E8E}"/>
              </a:ext>
            </a:extLst>
          </p:cNvPr>
          <p:cNvGrpSpPr/>
          <p:nvPr/>
        </p:nvGrpSpPr>
        <p:grpSpPr>
          <a:xfrm>
            <a:off x="5532942" y="2657469"/>
            <a:ext cx="872694" cy="651873"/>
            <a:chOff x="5532942" y="2657469"/>
            <a:chExt cx="872694" cy="651873"/>
          </a:xfrm>
        </p:grpSpPr>
        <p:sp>
          <p:nvSpPr>
            <p:cNvPr id="52" name="正方形/長方形 51">
              <a:extLst>
                <a:ext uri="{FF2B5EF4-FFF2-40B4-BE49-F238E27FC236}">
                  <a16:creationId xmlns:a16="http://schemas.microsoft.com/office/drawing/2014/main" id="{A51EE7C5-E420-3282-8402-7A8E58894065}"/>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8A68AA97-ADAD-3260-A60E-9F05265AE551}"/>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8C392CF-9E45-54F2-40DA-7B42D453F9C0}"/>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cxnSp>
        <p:nvCxnSpPr>
          <p:cNvPr id="64" name="直線矢印コネクタ 63">
            <a:extLst>
              <a:ext uri="{FF2B5EF4-FFF2-40B4-BE49-F238E27FC236}">
                <a16:creationId xmlns:a16="http://schemas.microsoft.com/office/drawing/2014/main" id="{4FF98F54-A7F0-3AF2-7A48-2C1100B2C2BC}"/>
              </a:ext>
            </a:extLst>
          </p:cNvPr>
          <p:cNvCxnSpPr>
            <a:cxnSpLocks/>
          </p:cNvCxnSpPr>
          <p:nvPr/>
        </p:nvCxnSpPr>
        <p:spPr>
          <a:xfrm>
            <a:off x="6801410" y="3053291"/>
            <a:ext cx="1298378"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95C8A37D-4A86-E969-5A11-803A3563FE77}"/>
              </a:ext>
            </a:extLst>
          </p:cNvPr>
          <p:cNvSpPr txBox="1"/>
          <p:nvPr/>
        </p:nvSpPr>
        <p:spPr>
          <a:xfrm>
            <a:off x="9984006" y="2769736"/>
            <a:ext cx="1471878" cy="1169551"/>
          </a:xfrm>
          <a:prstGeom prst="rect">
            <a:avLst/>
          </a:prstGeom>
          <a:noFill/>
        </p:spPr>
        <p:txBody>
          <a:bodyPr wrap="none" rtlCol="0">
            <a:spAutoFit/>
          </a:bodyPr>
          <a:lstStyle/>
          <a:p>
            <a:r>
              <a:rPr kumimoji="1" lang="en-US" altLang="ja-JP" sz="1400" dirty="0">
                <a:latin typeface="Times" pitchFamily="2" charset="0"/>
              </a:rPr>
              <a:t>Select &amp; compare</a:t>
            </a:r>
          </a:p>
          <a:p>
            <a:r>
              <a:rPr kumimoji="1" lang="en-US" altLang="ja-JP" sz="1400" dirty="0">
                <a:latin typeface="Times" pitchFamily="2" charset="0"/>
              </a:rPr>
              <a:t>members</a:t>
            </a:r>
          </a:p>
          <a:p>
            <a:endParaRPr kumimoji="1" lang="en-US" altLang="ja-JP" sz="1400" dirty="0">
              <a:latin typeface="Times" pitchFamily="2" charset="0"/>
            </a:endParaRPr>
          </a:p>
          <a:p>
            <a:r>
              <a:rPr kumimoji="1" lang="en-US" altLang="ja-JP" sz="1400" dirty="0">
                <a:latin typeface="Times" pitchFamily="2" charset="0"/>
              </a:rPr>
              <a:t>Find members of</a:t>
            </a:r>
          </a:p>
          <a:p>
            <a:r>
              <a:rPr kumimoji="1" lang="en-US" altLang="ja-JP" sz="1400" dirty="0">
                <a:latin typeface="Times" pitchFamily="2" charset="0"/>
              </a:rPr>
              <a:t>interest</a:t>
            </a:r>
          </a:p>
        </p:txBody>
      </p:sp>
      <p:cxnSp>
        <p:nvCxnSpPr>
          <p:cNvPr id="79" name="直線矢印コネクタ 78">
            <a:extLst>
              <a:ext uri="{FF2B5EF4-FFF2-40B4-BE49-F238E27FC236}">
                <a16:creationId xmlns:a16="http://schemas.microsoft.com/office/drawing/2014/main" id="{F6844FAA-76B7-30A4-05F6-AA61B417E62F}"/>
              </a:ext>
            </a:extLst>
          </p:cNvPr>
          <p:cNvCxnSpPr>
            <a:cxnSpLocks/>
          </p:cNvCxnSpPr>
          <p:nvPr/>
        </p:nvCxnSpPr>
        <p:spPr>
          <a:xfrm>
            <a:off x="9517300" y="2923624"/>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3D844B0-FDFD-28F2-AB33-288C42B878E5}"/>
              </a:ext>
            </a:extLst>
          </p:cNvPr>
          <p:cNvSpPr txBox="1"/>
          <p:nvPr/>
        </p:nvSpPr>
        <p:spPr>
          <a:xfrm>
            <a:off x="9992021" y="4490769"/>
            <a:ext cx="1471878" cy="523220"/>
          </a:xfrm>
          <a:prstGeom prst="rect">
            <a:avLst/>
          </a:prstGeom>
          <a:noFill/>
        </p:spPr>
        <p:txBody>
          <a:bodyPr wrap="none" rtlCol="0">
            <a:spAutoFit/>
          </a:bodyPr>
          <a:lstStyle/>
          <a:p>
            <a:r>
              <a:rPr kumimoji="1" lang="en-US" altLang="ja-JP" sz="1400" dirty="0">
                <a:latin typeface="Times" pitchFamily="2" charset="0"/>
              </a:rPr>
              <a:t>Select &amp; compare</a:t>
            </a:r>
            <a:br>
              <a:rPr kumimoji="1" lang="en-US" altLang="ja-JP" sz="1400" dirty="0">
                <a:latin typeface="Times" pitchFamily="2" charset="0"/>
              </a:rPr>
            </a:br>
            <a:r>
              <a:rPr kumimoji="1" lang="en-US" altLang="ja-JP" sz="1400" dirty="0">
                <a:latin typeface="Times" pitchFamily="2" charset="0"/>
              </a:rPr>
              <a:t>variables</a:t>
            </a:r>
          </a:p>
        </p:txBody>
      </p:sp>
      <p:sp>
        <p:nvSpPr>
          <p:cNvPr id="82" name="テキスト ボックス 81">
            <a:extLst>
              <a:ext uri="{FF2B5EF4-FFF2-40B4-BE49-F238E27FC236}">
                <a16:creationId xmlns:a16="http://schemas.microsoft.com/office/drawing/2014/main" id="{6FDD9E39-1EDD-8BD9-8E5B-2617037C5146}"/>
              </a:ext>
            </a:extLst>
          </p:cNvPr>
          <p:cNvSpPr txBox="1"/>
          <p:nvPr/>
        </p:nvSpPr>
        <p:spPr>
          <a:xfrm>
            <a:off x="9992605" y="5513676"/>
            <a:ext cx="1298753" cy="738664"/>
          </a:xfrm>
          <a:prstGeom prst="rect">
            <a:avLst/>
          </a:prstGeom>
          <a:noFill/>
        </p:spPr>
        <p:txBody>
          <a:bodyPr wrap="none" rtlCol="0">
            <a:spAutoFit/>
          </a:bodyPr>
          <a:lstStyle/>
          <a:p>
            <a:r>
              <a:rPr kumimoji="1" lang="en-US" altLang="ja-JP" sz="1400" dirty="0">
                <a:latin typeface="Times" pitchFamily="2" charset="0"/>
              </a:rPr>
              <a:t>Observe spatial</a:t>
            </a:r>
          </a:p>
          <a:p>
            <a:r>
              <a:rPr kumimoji="1" lang="en-US" altLang="ja-JP" sz="1400" dirty="0">
                <a:latin typeface="Times" pitchFamily="2" charset="0"/>
              </a:rPr>
              <a:t>distribution of </a:t>
            </a:r>
            <a:br>
              <a:rPr kumimoji="1" lang="en-US" altLang="ja-JP" sz="1400" dirty="0">
                <a:latin typeface="Times" pitchFamily="2" charset="0"/>
              </a:rPr>
            </a:br>
            <a:r>
              <a:rPr kumimoji="1" lang="en-US" altLang="ja-JP" sz="1400" dirty="0">
                <a:latin typeface="Times" pitchFamily="2" charset="0"/>
              </a:rPr>
              <a:t>variable</a:t>
            </a:r>
          </a:p>
        </p:txBody>
      </p:sp>
      <p:cxnSp>
        <p:nvCxnSpPr>
          <p:cNvPr id="84" name="直線矢印コネクタ 83">
            <a:extLst>
              <a:ext uri="{FF2B5EF4-FFF2-40B4-BE49-F238E27FC236}">
                <a16:creationId xmlns:a16="http://schemas.microsoft.com/office/drawing/2014/main" id="{BCFAEF5D-6C22-D420-FE1A-CCD09151E8EC}"/>
              </a:ext>
            </a:extLst>
          </p:cNvPr>
          <p:cNvCxnSpPr>
            <a:cxnSpLocks/>
          </p:cNvCxnSpPr>
          <p:nvPr/>
        </p:nvCxnSpPr>
        <p:spPr>
          <a:xfrm>
            <a:off x="9517300" y="475523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52B38953-13E2-972D-2A04-8A003A26262C}"/>
              </a:ext>
            </a:extLst>
          </p:cNvPr>
          <p:cNvCxnSpPr>
            <a:cxnSpLocks/>
          </p:cNvCxnSpPr>
          <p:nvPr/>
        </p:nvCxnSpPr>
        <p:spPr>
          <a:xfrm>
            <a:off x="9517300" y="577528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82035F5-2D73-ED81-B779-550694C93EF9}"/>
              </a:ext>
            </a:extLst>
          </p:cNvPr>
          <p:cNvSpPr txBox="1"/>
          <p:nvPr/>
        </p:nvSpPr>
        <p:spPr>
          <a:xfrm>
            <a:off x="591965" y="6340658"/>
            <a:ext cx="1856347"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87" name="テキスト ボックス 86">
            <a:extLst>
              <a:ext uri="{FF2B5EF4-FFF2-40B4-BE49-F238E27FC236}">
                <a16:creationId xmlns:a16="http://schemas.microsoft.com/office/drawing/2014/main" id="{B159E30B-2808-28EC-5063-74AE2682A499}"/>
              </a:ext>
            </a:extLst>
          </p:cNvPr>
          <p:cNvSpPr txBox="1"/>
          <p:nvPr/>
        </p:nvSpPr>
        <p:spPr>
          <a:xfrm>
            <a:off x="2507002" y="6340658"/>
            <a:ext cx="4135583"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88" name="テキスト ボックス 87">
            <a:extLst>
              <a:ext uri="{FF2B5EF4-FFF2-40B4-BE49-F238E27FC236}">
                <a16:creationId xmlns:a16="http://schemas.microsoft.com/office/drawing/2014/main" id="{2019F531-676D-30AF-F16B-72D75B6AC880}"/>
              </a:ext>
            </a:extLst>
          </p:cNvPr>
          <p:cNvSpPr txBox="1"/>
          <p:nvPr/>
        </p:nvSpPr>
        <p:spPr>
          <a:xfrm>
            <a:off x="6701276" y="6338986"/>
            <a:ext cx="2767636"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89" name="テキスト ボックス 88">
            <a:extLst>
              <a:ext uri="{FF2B5EF4-FFF2-40B4-BE49-F238E27FC236}">
                <a16:creationId xmlns:a16="http://schemas.microsoft.com/office/drawing/2014/main" id="{6417FD22-A008-F2EF-E5D5-7763FDA8EA86}"/>
              </a:ext>
            </a:extLst>
          </p:cNvPr>
          <p:cNvSpPr txBox="1"/>
          <p:nvPr/>
        </p:nvSpPr>
        <p:spPr>
          <a:xfrm>
            <a:off x="9506656" y="6339264"/>
            <a:ext cx="2097288"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grpSp>
        <p:nvGrpSpPr>
          <p:cNvPr id="91" name="グループ化 90">
            <a:extLst>
              <a:ext uri="{FF2B5EF4-FFF2-40B4-BE49-F238E27FC236}">
                <a16:creationId xmlns:a16="http://schemas.microsoft.com/office/drawing/2014/main" id="{6D6D5AA2-B1F6-8032-044A-1DC86E32B933}"/>
              </a:ext>
            </a:extLst>
          </p:cNvPr>
          <p:cNvGrpSpPr/>
          <p:nvPr/>
        </p:nvGrpSpPr>
        <p:grpSpPr>
          <a:xfrm>
            <a:off x="5543222" y="3630301"/>
            <a:ext cx="872694" cy="651873"/>
            <a:chOff x="5532942" y="2657469"/>
            <a:chExt cx="872694" cy="651873"/>
          </a:xfrm>
        </p:grpSpPr>
        <p:sp>
          <p:nvSpPr>
            <p:cNvPr id="92" name="正方形/長方形 91">
              <a:extLst>
                <a:ext uri="{FF2B5EF4-FFF2-40B4-BE49-F238E27FC236}">
                  <a16:creationId xmlns:a16="http://schemas.microsoft.com/office/drawing/2014/main" id="{D0DD6726-085C-5AE9-60E0-6545DEE6D7AC}"/>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F5EC9DBF-6751-5AE6-9BBC-D6876BEABA15}"/>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85D1D1B0-032C-5825-8D6E-CAAEB76801BE}"/>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95" name="テキスト ボックス 94">
            <a:extLst>
              <a:ext uri="{FF2B5EF4-FFF2-40B4-BE49-F238E27FC236}">
                <a16:creationId xmlns:a16="http://schemas.microsoft.com/office/drawing/2014/main" id="{C23E3F72-9811-2B85-7684-1D23863DABB4}"/>
              </a:ext>
            </a:extLst>
          </p:cNvPr>
          <p:cNvSpPr txBox="1"/>
          <p:nvPr/>
        </p:nvSpPr>
        <p:spPr>
          <a:xfrm rot="5400000">
            <a:off x="5848470" y="3321161"/>
            <a:ext cx="312906" cy="307777"/>
          </a:xfrm>
          <a:prstGeom prst="rect">
            <a:avLst/>
          </a:prstGeom>
          <a:noFill/>
        </p:spPr>
        <p:txBody>
          <a:bodyPr wrap="none" rtlCol="0">
            <a:spAutoFit/>
          </a:bodyPr>
          <a:lstStyle/>
          <a:p>
            <a:r>
              <a:rPr kumimoji="1" lang="en-US" altLang="ja-JP" sz="1400" b="1" dirty="0"/>
              <a:t>…</a:t>
            </a:r>
            <a:endParaRPr kumimoji="1" lang="ja-JP" altLang="en-US" sz="1400" b="1"/>
          </a:p>
        </p:txBody>
      </p:sp>
      <p:pic>
        <p:nvPicPr>
          <p:cNvPr id="97" name="図 96">
            <a:extLst>
              <a:ext uri="{FF2B5EF4-FFF2-40B4-BE49-F238E27FC236}">
                <a16:creationId xmlns:a16="http://schemas.microsoft.com/office/drawing/2014/main" id="{792806AB-BA98-E760-3915-64D80EAA9CCB}"/>
              </a:ext>
            </a:extLst>
          </p:cNvPr>
          <p:cNvPicPr>
            <a:picLocks noChangeAspect="1"/>
          </p:cNvPicPr>
          <p:nvPr/>
        </p:nvPicPr>
        <p:blipFill rotWithShape="1">
          <a:blip r:embed="rId3"/>
          <a:srcRect l="30506" t="9078" r="42085" b="48500"/>
          <a:stretch/>
        </p:blipFill>
        <p:spPr>
          <a:xfrm>
            <a:off x="8222164" y="2534449"/>
            <a:ext cx="1111418" cy="906153"/>
          </a:xfrm>
          <a:prstGeom prst="rect">
            <a:avLst/>
          </a:prstGeom>
          <a:ln>
            <a:solidFill>
              <a:schemeClr val="tx1"/>
            </a:solidFill>
          </a:ln>
        </p:spPr>
      </p:pic>
      <p:pic>
        <p:nvPicPr>
          <p:cNvPr id="100" name="図 99">
            <a:extLst>
              <a:ext uri="{FF2B5EF4-FFF2-40B4-BE49-F238E27FC236}">
                <a16:creationId xmlns:a16="http://schemas.microsoft.com/office/drawing/2014/main" id="{88ED8480-C6B8-1004-2871-6EA445ED4D66}"/>
              </a:ext>
            </a:extLst>
          </p:cNvPr>
          <p:cNvPicPr>
            <a:picLocks noChangeAspect="1"/>
          </p:cNvPicPr>
          <p:nvPr/>
        </p:nvPicPr>
        <p:blipFill rotWithShape="1">
          <a:blip r:embed="rId4"/>
          <a:srcRect l="749" t="2496" r="66779" b="11919"/>
          <a:stretch/>
        </p:blipFill>
        <p:spPr>
          <a:xfrm>
            <a:off x="7372871" y="3549334"/>
            <a:ext cx="819228" cy="806239"/>
          </a:xfrm>
          <a:prstGeom prst="rect">
            <a:avLst/>
          </a:prstGeom>
          <a:ln>
            <a:solidFill>
              <a:schemeClr val="tx1"/>
            </a:solidFill>
          </a:ln>
        </p:spPr>
      </p:pic>
      <p:sp>
        <p:nvSpPr>
          <p:cNvPr id="101" name="フリーフォーム 100">
            <a:extLst>
              <a:ext uri="{FF2B5EF4-FFF2-40B4-BE49-F238E27FC236}">
                <a16:creationId xmlns:a16="http://schemas.microsoft.com/office/drawing/2014/main" id="{2393B424-55AF-4DA6-A1CC-57F4DE202881}"/>
              </a:ext>
            </a:extLst>
          </p:cNvPr>
          <p:cNvSpPr/>
          <p:nvPr/>
        </p:nvSpPr>
        <p:spPr>
          <a:xfrm>
            <a:off x="8228570" y="3552012"/>
            <a:ext cx="471160" cy="350736"/>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角丸四角形 101">
            <a:extLst>
              <a:ext uri="{FF2B5EF4-FFF2-40B4-BE49-F238E27FC236}">
                <a16:creationId xmlns:a16="http://schemas.microsoft.com/office/drawing/2014/main" id="{EB9D6F82-248C-06A2-DBB2-96BF67FBB2B2}"/>
              </a:ext>
            </a:extLst>
          </p:cNvPr>
          <p:cNvSpPr/>
          <p:nvPr/>
        </p:nvSpPr>
        <p:spPr>
          <a:xfrm>
            <a:off x="5445107" y="4683143"/>
            <a:ext cx="1046515" cy="395633"/>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Angular Distribution</a:t>
            </a:r>
            <a:endParaRPr kumimoji="1" lang="ja-JP" altLang="en-US" sz="1200" b="1">
              <a:solidFill>
                <a:schemeClr val="bg1"/>
              </a:solidFill>
            </a:endParaRPr>
          </a:p>
        </p:txBody>
      </p:sp>
      <p:sp>
        <p:nvSpPr>
          <p:cNvPr id="103" name="右矢印 102">
            <a:extLst>
              <a:ext uri="{FF2B5EF4-FFF2-40B4-BE49-F238E27FC236}">
                <a16:creationId xmlns:a16="http://schemas.microsoft.com/office/drawing/2014/main" id="{452019C2-C006-DFEB-A3BE-D3FF63924C7C}"/>
              </a:ext>
            </a:extLst>
          </p:cNvPr>
          <p:cNvSpPr/>
          <p:nvPr/>
        </p:nvSpPr>
        <p:spPr>
          <a:xfrm rot="5400000">
            <a:off x="5828292" y="4385727"/>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887C5C0B-3872-FF1A-761F-CB2DFB60E1A1}"/>
              </a:ext>
            </a:extLst>
          </p:cNvPr>
          <p:cNvSpPr/>
          <p:nvPr/>
        </p:nvSpPr>
        <p:spPr>
          <a:xfrm>
            <a:off x="6601742" y="4403586"/>
            <a:ext cx="1353111" cy="485195"/>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5" name="グループ化 104">
            <a:extLst>
              <a:ext uri="{FF2B5EF4-FFF2-40B4-BE49-F238E27FC236}">
                <a16:creationId xmlns:a16="http://schemas.microsoft.com/office/drawing/2014/main" id="{B6BFE4AB-E7F0-B567-DF20-1C9F81F36B6B}"/>
              </a:ext>
            </a:extLst>
          </p:cNvPr>
          <p:cNvGrpSpPr/>
          <p:nvPr/>
        </p:nvGrpSpPr>
        <p:grpSpPr>
          <a:xfrm>
            <a:off x="3443321" y="4828642"/>
            <a:ext cx="872694" cy="651873"/>
            <a:chOff x="5532942" y="2657469"/>
            <a:chExt cx="872694" cy="651873"/>
          </a:xfrm>
        </p:grpSpPr>
        <p:sp>
          <p:nvSpPr>
            <p:cNvPr id="106" name="正方形/長方形 105">
              <a:extLst>
                <a:ext uri="{FF2B5EF4-FFF2-40B4-BE49-F238E27FC236}">
                  <a16:creationId xmlns:a16="http://schemas.microsoft.com/office/drawing/2014/main" id="{AF8FB413-AA3A-559B-DFEF-EAF971E5CF17}"/>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7" name="直線コネクタ 106">
              <a:extLst>
                <a:ext uri="{FF2B5EF4-FFF2-40B4-BE49-F238E27FC236}">
                  <a16:creationId xmlns:a16="http://schemas.microsoft.com/office/drawing/2014/main" id="{EC7F5AAD-7EB1-85DE-9382-798608D9FBDB}"/>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F2B61AC1-AAC1-F197-286E-CA574BEB44BE}"/>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109" name="テキスト ボックス 108">
            <a:extLst>
              <a:ext uri="{FF2B5EF4-FFF2-40B4-BE49-F238E27FC236}">
                <a16:creationId xmlns:a16="http://schemas.microsoft.com/office/drawing/2014/main" id="{6272E984-B4EC-54AD-3084-A3A55CBFE789}"/>
              </a:ext>
            </a:extLst>
          </p:cNvPr>
          <p:cNvSpPr txBox="1"/>
          <p:nvPr/>
        </p:nvSpPr>
        <p:spPr>
          <a:xfrm>
            <a:off x="3945264" y="3997036"/>
            <a:ext cx="1223412" cy="523220"/>
          </a:xfrm>
          <a:prstGeom prst="rect">
            <a:avLst/>
          </a:prstGeom>
          <a:noFill/>
        </p:spPr>
        <p:txBody>
          <a:bodyPr wrap="none" rtlCol="0">
            <a:spAutoFit/>
          </a:bodyPr>
          <a:lstStyle/>
          <a:p>
            <a:r>
              <a:rPr kumimoji="1" lang="en-US" altLang="ja-JP" sz="1400" b="1" dirty="0">
                <a:latin typeface="Times" pitchFamily="2" charset="0"/>
              </a:rPr>
              <a:t>Slicing</a:t>
            </a:r>
          </a:p>
          <a:p>
            <a:r>
              <a:rPr kumimoji="1" lang="en-US" altLang="ja-JP" sz="1400" dirty="0">
                <a:latin typeface="Times" pitchFamily="2" charset="0"/>
              </a:rPr>
              <a:t>by selected </a:t>
            </a:r>
            <a:r>
              <a:rPr kumimoji="1" lang="en-US" altLang="ja-JP" sz="1400" i="1" dirty="0">
                <a:latin typeface="Times" pitchFamily="2" charset="0"/>
              </a:rPr>
              <a:t>m’</a:t>
            </a:r>
            <a:endParaRPr kumimoji="1" lang="ja-JP" altLang="en-US" sz="1400" i="1" baseline="-25000">
              <a:latin typeface="Times" pitchFamily="2" charset="0"/>
            </a:endParaRPr>
          </a:p>
        </p:txBody>
      </p:sp>
      <p:sp>
        <p:nvSpPr>
          <p:cNvPr id="110" name="角丸四角形 109">
            <a:extLst>
              <a:ext uri="{FF2B5EF4-FFF2-40B4-BE49-F238E27FC236}">
                <a16:creationId xmlns:a16="http://schemas.microsoft.com/office/drawing/2014/main" id="{14B97135-8FB8-5FEB-2590-F66DD9B9994F}"/>
              </a:ext>
            </a:extLst>
          </p:cNvPr>
          <p:cNvSpPr/>
          <p:nvPr/>
        </p:nvSpPr>
        <p:spPr>
          <a:xfrm>
            <a:off x="5443997" y="5154578"/>
            <a:ext cx="1064573"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Binning</a:t>
            </a:r>
            <a:endParaRPr kumimoji="1" lang="ja-JP" altLang="en-US" sz="1200" b="1">
              <a:solidFill>
                <a:schemeClr val="bg1"/>
              </a:solidFill>
            </a:endParaRPr>
          </a:p>
        </p:txBody>
      </p:sp>
      <p:cxnSp>
        <p:nvCxnSpPr>
          <p:cNvPr id="112" name="直線矢印コネクタ 111">
            <a:extLst>
              <a:ext uri="{FF2B5EF4-FFF2-40B4-BE49-F238E27FC236}">
                <a16:creationId xmlns:a16="http://schemas.microsoft.com/office/drawing/2014/main" id="{06B98496-646F-EDC3-3070-2F41E422AD61}"/>
              </a:ext>
            </a:extLst>
          </p:cNvPr>
          <p:cNvCxnSpPr>
            <a:cxnSpLocks/>
          </p:cNvCxnSpPr>
          <p:nvPr/>
        </p:nvCxnSpPr>
        <p:spPr>
          <a:xfrm flipH="1">
            <a:off x="4510940" y="5318052"/>
            <a:ext cx="829987"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14" name="図 113">
            <a:extLst>
              <a:ext uri="{FF2B5EF4-FFF2-40B4-BE49-F238E27FC236}">
                <a16:creationId xmlns:a16="http://schemas.microsoft.com/office/drawing/2014/main" id="{36584869-CBE4-A512-0686-2830943015A2}"/>
              </a:ext>
            </a:extLst>
          </p:cNvPr>
          <p:cNvPicPr>
            <a:picLocks noChangeAspect="1"/>
          </p:cNvPicPr>
          <p:nvPr/>
        </p:nvPicPr>
        <p:blipFill rotWithShape="1">
          <a:blip r:embed="rId3"/>
          <a:srcRect l="10113" t="55187" r="62478" b="2391"/>
          <a:stretch/>
        </p:blipFill>
        <p:spPr>
          <a:xfrm>
            <a:off x="8202858" y="4471602"/>
            <a:ext cx="1111418" cy="906153"/>
          </a:xfrm>
          <a:prstGeom prst="rect">
            <a:avLst/>
          </a:prstGeom>
          <a:ln>
            <a:solidFill>
              <a:schemeClr val="tx1"/>
            </a:solidFill>
          </a:ln>
        </p:spPr>
      </p:pic>
      <p:cxnSp>
        <p:nvCxnSpPr>
          <p:cNvPr id="115" name="直線矢印コネクタ 114">
            <a:extLst>
              <a:ext uri="{FF2B5EF4-FFF2-40B4-BE49-F238E27FC236}">
                <a16:creationId xmlns:a16="http://schemas.microsoft.com/office/drawing/2014/main" id="{1A22363B-D06B-2673-222D-697D1FF135CA}"/>
              </a:ext>
            </a:extLst>
          </p:cNvPr>
          <p:cNvCxnSpPr>
            <a:cxnSpLocks/>
          </p:cNvCxnSpPr>
          <p:nvPr/>
        </p:nvCxnSpPr>
        <p:spPr>
          <a:xfrm>
            <a:off x="6591404" y="5249285"/>
            <a:ext cx="1508384"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16" name="グループ化 115">
            <a:extLst>
              <a:ext uri="{FF2B5EF4-FFF2-40B4-BE49-F238E27FC236}">
                <a16:creationId xmlns:a16="http://schemas.microsoft.com/office/drawing/2014/main" id="{8039EB2A-3520-7EEC-5BAE-B616E13E4FB3}"/>
              </a:ext>
            </a:extLst>
          </p:cNvPr>
          <p:cNvGrpSpPr/>
          <p:nvPr/>
        </p:nvGrpSpPr>
        <p:grpSpPr>
          <a:xfrm>
            <a:off x="4888395" y="5591107"/>
            <a:ext cx="154247" cy="651873"/>
            <a:chOff x="6251389" y="2657469"/>
            <a:chExt cx="154247" cy="651873"/>
          </a:xfrm>
        </p:grpSpPr>
        <p:sp>
          <p:nvSpPr>
            <p:cNvPr id="117" name="正方形/長方形 116">
              <a:extLst>
                <a:ext uri="{FF2B5EF4-FFF2-40B4-BE49-F238E27FC236}">
                  <a16:creationId xmlns:a16="http://schemas.microsoft.com/office/drawing/2014/main" id="{CECD695E-9AC6-1398-886E-2AC11420294E}"/>
                </a:ext>
              </a:extLst>
            </p:cNvPr>
            <p:cNvSpPr/>
            <p:nvPr/>
          </p:nvSpPr>
          <p:spPr>
            <a:xfrm>
              <a:off x="6251389" y="2657469"/>
              <a:ext cx="152400"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8" name="直線コネクタ 117">
              <a:extLst>
                <a:ext uri="{FF2B5EF4-FFF2-40B4-BE49-F238E27FC236}">
                  <a16:creationId xmlns:a16="http://schemas.microsoft.com/office/drawing/2014/main" id="{0EE12047-3B26-4042-2838-F5E2565933C0}"/>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37CAB3CE-BB04-7505-20B5-E6C911C76384}"/>
                </a:ext>
              </a:extLst>
            </p:cNvPr>
            <p:cNvCxnSpPr>
              <a:cxnSpLocks/>
            </p:cNvCxnSpPr>
            <p:nvPr/>
          </p:nvCxnSpPr>
          <p:spPr>
            <a:xfrm>
              <a:off x="6251389" y="3309342"/>
              <a:ext cx="152400"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121" name="フリーフォーム 120">
            <a:extLst>
              <a:ext uri="{FF2B5EF4-FFF2-40B4-BE49-F238E27FC236}">
                <a16:creationId xmlns:a16="http://schemas.microsoft.com/office/drawing/2014/main" id="{057EA72A-2508-0DB5-46C6-7DB3FCFB2A95}"/>
              </a:ext>
            </a:extLst>
          </p:cNvPr>
          <p:cNvSpPr/>
          <p:nvPr/>
        </p:nvSpPr>
        <p:spPr>
          <a:xfrm rot="5400000">
            <a:off x="4166306" y="5297467"/>
            <a:ext cx="293155" cy="870844"/>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2" name="直線矢印コネクタ 121">
            <a:extLst>
              <a:ext uri="{FF2B5EF4-FFF2-40B4-BE49-F238E27FC236}">
                <a16:creationId xmlns:a16="http://schemas.microsoft.com/office/drawing/2014/main" id="{0F84D364-03D4-49FA-649A-794D8009D7F8}"/>
              </a:ext>
            </a:extLst>
          </p:cNvPr>
          <p:cNvCxnSpPr>
            <a:cxnSpLocks/>
          </p:cNvCxnSpPr>
          <p:nvPr/>
        </p:nvCxnSpPr>
        <p:spPr>
          <a:xfrm>
            <a:off x="5168676" y="5906731"/>
            <a:ext cx="2796514"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3" name="図 122">
            <a:extLst>
              <a:ext uri="{FF2B5EF4-FFF2-40B4-BE49-F238E27FC236}">
                <a16:creationId xmlns:a16="http://schemas.microsoft.com/office/drawing/2014/main" id="{B6EE2ABF-2B01-E386-EB31-2BF9A833A8D4}"/>
              </a:ext>
            </a:extLst>
          </p:cNvPr>
          <p:cNvPicPr>
            <a:picLocks noChangeAspect="1"/>
          </p:cNvPicPr>
          <p:nvPr/>
        </p:nvPicPr>
        <p:blipFill rotWithShape="1">
          <a:blip r:embed="rId3"/>
          <a:srcRect l="78827" t="58605" r="4837" b="9829"/>
          <a:stretch/>
        </p:blipFill>
        <p:spPr>
          <a:xfrm>
            <a:off x="8399616" y="5576490"/>
            <a:ext cx="662429" cy="674270"/>
          </a:xfrm>
          <a:prstGeom prst="rect">
            <a:avLst/>
          </a:prstGeom>
          <a:ln>
            <a:solidFill>
              <a:schemeClr val="tx1"/>
            </a:solidFill>
          </a:ln>
        </p:spPr>
      </p:pic>
      <p:sp>
        <p:nvSpPr>
          <p:cNvPr id="125" name="右中かっこ 124">
            <a:extLst>
              <a:ext uri="{FF2B5EF4-FFF2-40B4-BE49-F238E27FC236}">
                <a16:creationId xmlns:a16="http://schemas.microsoft.com/office/drawing/2014/main" id="{7CF0FCCA-5187-CD27-4D5B-9BBD63FD4D8C}"/>
              </a:ext>
            </a:extLst>
          </p:cNvPr>
          <p:cNvSpPr/>
          <p:nvPr/>
        </p:nvSpPr>
        <p:spPr>
          <a:xfrm>
            <a:off x="6508572" y="2661347"/>
            <a:ext cx="151532" cy="1638757"/>
          </a:xfrm>
          <a:prstGeom prst="rightBrace">
            <a:avLst>
              <a:gd name="adj1" fmla="val 65268"/>
              <a:gd name="adj2" fmla="val 2399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1E96EE46-D6B3-694E-F4CA-04F87D26A1D9}"/>
              </a:ext>
            </a:extLst>
          </p:cNvPr>
          <p:cNvSpPr txBox="1"/>
          <p:nvPr/>
        </p:nvSpPr>
        <p:spPr>
          <a:xfrm>
            <a:off x="6801410" y="2460174"/>
            <a:ext cx="1239122" cy="523220"/>
          </a:xfrm>
          <a:prstGeom prst="rect">
            <a:avLst/>
          </a:prstGeom>
          <a:noFill/>
        </p:spPr>
        <p:txBody>
          <a:bodyPr wrap="none" rtlCol="0">
            <a:spAutoFit/>
          </a:bodyPr>
          <a:lstStyle/>
          <a:p>
            <a:pPr algn="ctr"/>
            <a:r>
              <a:rPr kumimoji="1" lang="en-US" altLang="ja-JP" sz="1400" dirty="0">
                <a:latin typeface="Times" pitchFamily="2" charset="0"/>
              </a:rPr>
              <a:t>Angular-based</a:t>
            </a:r>
          </a:p>
          <a:p>
            <a:pPr algn="ctr"/>
            <a:r>
              <a:rPr kumimoji="1" lang="en-US" altLang="ja-JP" sz="1400" dirty="0">
                <a:latin typeface="Times" pitchFamily="2" charset="0"/>
              </a:rPr>
              <a:t>PCP</a:t>
            </a:r>
          </a:p>
        </p:txBody>
      </p:sp>
      <p:sp>
        <p:nvSpPr>
          <p:cNvPr id="129" name="テキスト ボックス 128">
            <a:extLst>
              <a:ext uri="{FF2B5EF4-FFF2-40B4-BE49-F238E27FC236}">
                <a16:creationId xmlns:a16="http://schemas.microsoft.com/office/drawing/2014/main" id="{416D36F7-7B96-48F2-7BD5-A62875832D66}"/>
              </a:ext>
            </a:extLst>
          </p:cNvPr>
          <p:cNvSpPr txBox="1"/>
          <p:nvPr/>
        </p:nvSpPr>
        <p:spPr>
          <a:xfrm>
            <a:off x="6696003" y="4386408"/>
            <a:ext cx="1217000" cy="461665"/>
          </a:xfrm>
          <a:prstGeom prst="rect">
            <a:avLst/>
          </a:prstGeom>
          <a:noFill/>
        </p:spPr>
        <p:txBody>
          <a:bodyPr wrap="none" rtlCol="0">
            <a:spAutoFit/>
          </a:bodyPr>
          <a:lstStyle/>
          <a:p>
            <a:pPr algn="ctr"/>
            <a:r>
              <a:rPr kumimoji="1" lang="en-US" altLang="ja-JP" sz="1200" dirty="0">
                <a:latin typeface="Times" pitchFamily="2" charset="0"/>
              </a:rPr>
              <a:t>Angular</a:t>
            </a:r>
            <a:br>
              <a:rPr kumimoji="1" lang="en-US" altLang="ja-JP" sz="1200" dirty="0">
                <a:latin typeface="Times" pitchFamily="2" charset="0"/>
              </a:rPr>
            </a:br>
            <a:r>
              <a:rPr kumimoji="1" lang="en-US" altLang="ja-JP" sz="1200" dirty="0">
                <a:latin typeface="Times" pitchFamily="2" charset="0"/>
              </a:rPr>
              <a:t>Distribution Plot</a:t>
            </a:r>
          </a:p>
        </p:txBody>
      </p:sp>
      <p:sp>
        <p:nvSpPr>
          <p:cNvPr id="131" name="テキスト ボックス 130">
            <a:extLst>
              <a:ext uri="{FF2B5EF4-FFF2-40B4-BE49-F238E27FC236}">
                <a16:creationId xmlns:a16="http://schemas.microsoft.com/office/drawing/2014/main" id="{BC291A34-0685-EB52-8699-F32F957A19C5}"/>
              </a:ext>
            </a:extLst>
          </p:cNvPr>
          <p:cNvSpPr txBox="1"/>
          <p:nvPr/>
        </p:nvSpPr>
        <p:spPr>
          <a:xfrm>
            <a:off x="6745151" y="5285149"/>
            <a:ext cx="1127233" cy="307777"/>
          </a:xfrm>
          <a:prstGeom prst="rect">
            <a:avLst/>
          </a:prstGeom>
          <a:noFill/>
        </p:spPr>
        <p:txBody>
          <a:bodyPr wrap="none" rtlCol="0">
            <a:spAutoFit/>
          </a:bodyPr>
          <a:lstStyle/>
          <a:p>
            <a:pPr algn="ctr"/>
            <a:r>
              <a:rPr kumimoji="1" lang="en-US" altLang="ja-JP" sz="1400" dirty="0">
                <a:latin typeface="Times" pitchFamily="2" charset="0"/>
              </a:rPr>
              <a:t>Binning PCP</a:t>
            </a:r>
          </a:p>
        </p:txBody>
      </p:sp>
    </p:spTree>
    <p:extLst>
      <p:ext uri="{BB962C8B-B14F-4D97-AF65-F5344CB8AC3E}">
        <p14:creationId xmlns:p14="http://schemas.microsoft.com/office/powerpoint/2010/main" val="61851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248B026-6C63-463C-0379-21ED0CC573EA}"/>
              </a:ext>
            </a:extLst>
          </p:cNvPr>
          <p:cNvSpPr>
            <a:spLocks noGrp="1"/>
          </p:cNvSpPr>
          <p:nvPr>
            <p:ph type="sldNum" sz="quarter" idx="12"/>
          </p:nvPr>
        </p:nvSpPr>
        <p:spPr/>
        <p:txBody>
          <a:bodyPr/>
          <a:lstStyle/>
          <a:p>
            <a:fld id="{8343F915-22A9-B940-AE53-181F7864E849}" type="slidenum">
              <a:rPr kumimoji="1" lang="ja-JP" altLang="en-US" smtClean="0"/>
              <a:t>28</a:t>
            </a:fld>
            <a:endParaRPr kumimoji="1" lang="ja-JP" altLang="en-US"/>
          </a:p>
        </p:txBody>
      </p:sp>
      <p:pic>
        <p:nvPicPr>
          <p:cNvPr id="5" name="demoVideo" descr="demoVideo">
            <a:hlinkClick r:id="" action="ppaction://media"/>
            <a:extLst>
              <a:ext uri="{FF2B5EF4-FFF2-40B4-BE49-F238E27FC236}">
                <a16:creationId xmlns:a16="http://schemas.microsoft.com/office/drawing/2014/main" id="{8CC01E4F-23DD-AD58-A75F-3D89457F83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76225"/>
            <a:ext cx="12192000" cy="6305550"/>
          </a:xfrm>
          <a:prstGeom prst="rect">
            <a:avLst/>
          </a:prstGeom>
        </p:spPr>
      </p:pic>
    </p:spTree>
    <p:extLst>
      <p:ext uri="{BB962C8B-B14F-4D97-AF65-F5344CB8AC3E}">
        <p14:creationId xmlns:p14="http://schemas.microsoft.com/office/powerpoint/2010/main" val="106277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93AFB-DE37-277D-A7A4-83D7056E91C8}"/>
              </a:ext>
            </a:extLst>
          </p:cNvPr>
          <p:cNvSpPr>
            <a:spLocks noGrp="1"/>
          </p:cNvSpPr>
          <p:nvPr>
            <p:ph type="title"/>
          </p:nvPr>
        </p:nvSpPr>
        <p:spPr/>
        <p:txBody>
          <a:bodyPr/>
          <a:lstStyle/>
          <a:p>
            <a:r>
              <a:rPr lang="en-US" altLang="ja-JP" dirty="0"/>
              <a:t>Background</a:t>
            </a:r>
            <a:endParaRPr kumimoji="1" lang="ja-JP" altLang="en-US"/>
          </a:p>
        </p:txBody>
      </p:sp>
      <p:sp>
        <p:nvSpPr>
          <p:cNvPr id="3" name="コンテンツ プレースホルダー 2">
            <a:extLst>
              <a:ext uri="{FF2B5EF4-FFF2-40B4-BE49-F238E27FC236}">
                <a16:creationId xmlns:a16="http://schemas.microsoft.com/office/drawing/2014/main" id="{C2B28C87-C0D6-B956-F964-AEE4E8D7BA03}"/>
              </a:ext>
            </a:extLst>
          </p:cNvPr>
          <p:cNvSpPr>
            <a:spLocks noGrp="1"/>
          </p:cNvSpPr>
          <p:nvPr>
            <p:ph idx="1"/>
          </p:nvPr>
        </p:nvSpPr>
        <p:spPr/>
        <p:txBody>
          <a:bodyPr/>
          <a:lstStyle/>
          <a:p>
            <a:r>
              <a:rPr kumimoji="1" lang="en-US" altLang="ja-JP" dirty="0"/>
              <a:t>Multidimensional Time Series Data</a:t>
            </a:r>
          </a:p>
        </p:txBody>
      </p:sp>
      <p:sp>
        <p:nvSpPr>
          <p:cNvPr id="4" name="スライド番号プレースホルダー 3">
            <a:extLst>
              <a:ext uri="{FF2B5EF4-FFF2-40B4-BE49-F238E27FC236}">
                <a16:creationId xmlns:a16="http://schemas.microsoft.com/office/drawing/2014/main" id="{9901822D-477D-AC3C-D6B9-DA32F8E01A19}"/>
              </a:ext>
            </a:extLst>
          </p:cNvPr>
          <p:cNvSpPr>
            <a:spLocks noGrp="1"/>
          </p:cNvSpPr>
          <p:nvPr>
            <p:ph type="sldNum" sz="quarter" idx="12"/>
          </p:nvPr>
        </p:nvSpPr>
        <p:spPr/>
        <p:txBody>
          <a:bodyPr/>
          <a:lstStyle/>
          <a:p>
            <a:fld id="{8343F915-22A9-B940-AE53-181F7864E849}" type="slidenum">
              <a:rPr kumimoji="1" lang="ja-JP" altLang="en-US" smtClean="0"/>
              <a:t>2</a:t>
            </a:fld>
            <a:endParaRPr kumimoji="1" lang="ja-JP" altLang="en-US"/>
          </a:p>
        </p:txBody>
      </p:sp>
      <p:sp>
        <p:nvSpPr>
          <p:cNvPr id="29" name="右矢印 28">
            <a:extLst>
              <a:ext uri="{FF2B5EF4-FFF2-40B4-BE49-F238E27FC236}">
                <a16:creationId xmlns:a16="http://schemas.microsoft.com/office/drawing/2014/main" id="{0228007F-ED6A-B280-B217-D50F762B4897}"/>
              </a:ext>
            </a:extLst>
          </p:cNvPr>
          <p:cNvSpPr/>
          <p:nvPr/>
        </p:nvSpPr>
        <p:spPr>
          <a:xfrm>
            <a:off x="4484955" y="3267520"/>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a:extLst>
              <a:ext uri="{FF2B5EF4-FFF2-40B4-BE49-F238E27FC236}">
                <a16:creationId xmlns:a16="http://schemas.microsoft.com/office/drawing/2014/main" id="{83A07822-6B1D-F453-8401-4A1A4DAA8C55}"/>
              </a:ext>
            </a:extLst>
          </p:cNvPr>
          <p:cNvSpPr/>
          <p:nvPr/>
        </p:nvSpPr>
        <p:spPr>
          <a:xfrm>
            <a:off x="4482401" y="5414513"/>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B2BABD2B-5095-5D0A-FC6F-E5C72B2271B3}"/>
              </a:ext>
            </a:extLst>
          </p:cNvPr>
          <p:cNvGrpSpPr/>
          <p:nvPr/>
        </p:nvGrpSpPr>
        <p:grpSpPr>
          <a:xfrm>
            <a:off x="1077398" y="2711214"/>
            <a:ext cx="2980467" cy="1626603"/>
            <a:chOff x="1077398" y="2795884"/>
            <a:chExt cx="2980467" cy="1626603"/>
          </a:xfrm>
        </p:grpSpPr>
        <p:pic>
          <p:nvPicPr>
            <p:cNvPr id="31" name="図 30">
              <a:extLst>
                <a:ext uri="{FF2B5EF4-FFF2-40B4-BE49-F238E27FC236}">
                  <a16:creationId xmlns:a16="http://schemas.microsoft.com/office/drawing/2014/main" id="{6EDCE2CF-F794-DADA-1F3D-B133025D4FC8}"/>
                </a:ext>
              </a:extLst>
            </p:cNvPr>
            <p:cNvPicPr>
              <a:picLocks noChangeAspect="1"/>
            </p:cNvPicPr>
            <p:nvPr/>
          </p:nvPicPr>
          <p:blipFill rotWithShape="1">
            <a:blip r:embed="rId3"/>
            <a:srcRect t="18137"/>
            <a:stretch/>
          </p:blipFill>
          <p:spPr>
            <a:xfrm>
              <a:off x="1077399" y="2795884"/>
              <a:ext cx="2980466" cy="1626603"/>
            </a:xfrm>
            <a:prstGeom prst="rect">
              <a:avLst/>
            </a:prstGeom>
          </p:spPr>
        </p:pic>
        <p:pic>
          <p:nvPicPr>
            <p:cNvPr id="32" name="図 31" descr="グラフ&#10;&#10;自動的に生成された説明">
              <a:extLst>
                <a:ext uri="{FF2B5EF4-FFF2-40B4-BE49-F238E27FC236}">
                  <a16:creationId xmlns:a16="http://schemas.microsoft.com/office/drawing/2014/main" id="{6E819ED4-E8C3-75D9-3DDC-E889271C73C7}"/>
                </a:ext>
              </a:extLst>
            </p:cNvPr>
            <p:cNvPicPr>
              <a:picLocks noChangeAspect="1"/>
            </p:cNvPicPr>
            <p:nvPr/>
          </p:nvPicPr>
          <p:blipFill>
            <a:blip r:embed="rId4"/>
            <a:stretch>
              <a:fillRect/>
            </a:stretch>
          </p:blipFill>
          <p:spPr>
            <a:xfrm>
              <a:off x="1077398" y="3595320"/>
              <a:ext cx="1263421" cy="827167"/>
            </a:xfrm>
            <a:prstGeom prst="rect">
              <a:avLst/>
            </a:prstGeom>
          </p:spPr>
        </p:pic>
      </p:grpSp>
      <p:pic>
        <p:nvPicPr>
          <p:cNvPr id="33" name="Picture 2">
            <a:extLst>
              <a:ext uri="{FF2B5EF4-FFF2-40B4-BE49-F238E27FC236}">
                <a16:creationId xmlns:a16="http://schemas.microsoft.com/office/drawing/2014/main" id="{D5B48D29-FA19-4923-2936-3ADC19494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398" y="4713621"/>
            <a:ext cx="3027217" cy="151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図 47">
            <a:extLst>
              <a:ext uri="{FF2B5EF4-FFF2-40B4-BE49-F238E27FC236}">
                <a16:creationId xmlns:a16="http://schemas.microsoft.com/office/drawing/2014/main" id="{A4CF514D-EFFB-1CBE-BDCC-F0A87C33EDB2}"/>
              </a:ext>
            </a:extLst>
          </p:cNvPr>
          <p:cNvPicPr>
            <a:picLocks noChangeAspect="1"/>
          </p:cNvPicPr>
          <p:nvPr/>
        </p:nvPicPr>
        <p:blipFill>
          <a:blip r:embed="rId6"/>
          <a:stretch>
            <a:fillRect/>
          </a:stretch>
        </p:blipFill>
        <p:spPr>
          <a:xfrm>
            <a:off x="8456293" y="2833250"/>
            <a:ext cx="1171392" cy="650351"/>
          </a:xfrm>
          <a:prstGeom prst="rect">
            <a:avLst/>
          </a:prstGeom>
        </p:spPr>
      </p:pic>
      <p:pic>
        <p:nvPicPr>
          <p:cNvPr id="49" name="図 48" descr="散布図&#10;&#10;自動的に生成された説明">
            <a:extLst>
              <a:ext uri="{FF2B5EF4-FFF2-40B4-BE49-F238E27FC236}">
                <a16:creationId xmlns:a16="http://schemas.microsoft.com/office/drawing/2014/main" id="{C0149063-D645-DE0F-50F5-88AF444EE553}"/>
              </a:ext>
            </a:extLst>
          </p:cNvPr>
          <p:cNvPicPr>
            <a:picLocks noChangeAspect="1"/>
          </p:cNvPicPr>
          <p:nvPr/>
        </p:nvPicPr>
        <p:blipFill rotWithShape="1">
          <a:blip r:embed="rId7"/>
          <a:srcRect l="11594" t="11329" r="9275" b="9831"/>
          <a:stretch/>
        </p:blipFill>
        <p:spPr>
          <a:xfrm>
            <a:off x="9859482" y="2389270"/>
            <a:ext cx="1065983" cy="796559"/>
          </a:xfrm>
          <a:prstGeom prst="rect">
            <a:avLst/>
          </a:prstGeom>
        </p:spPr>
      </p:pic>
      <p:pic>
        <p:nvPicPr>
          <p:cNvPr id="50" name="図 49">
            <a:extLst>
              <a:ext uri="{FF2B5EF4-FFF2-40B4-BE49-F238E27FC236}">
                <a16:creationId xmlns:a16="http://schemas.microsoft.com/office/drawing/2014/main" id="{B4619A28-C835-D96A-1E11-F0B6B6415D31}"/>
              </a:ext>
            </a:extLst>
          </p:cNvPr>
          <p:cNvPicPr>
            <a:picLocks noChangeAspect="1"/>
          </p:cNvPicPr>
          <p:nvPr/>
        </p:nvPicPr>
        <p:blipFill rotWithShape="1">
          <a:blip r:embed="rId8">
            <a:clrChange>
              <a:clrFrom>
                <a:srgbClr val="D2DDE6"/>
              </a:clrFrom>
              <a:clrTo>
                <a:srgbClr val="D2DDE6">
                  <a:alpha val="0"/>
                </a:srgbClr>
              </a:clrTo>
            </a:clrChange>
          </a:blip>
          <a:srcRect l="69460" t="3983" r="1868" b="45208"/>
          <a:stretch/>
        </p:blipFill>
        <p:spPr>
          <a:xfrm>
            <a:off x="10125230" y="3322966"/>
            <a:ext cx="782839" cy="948695"/>
          </a:xfrm>
          <a:prstGeom prst="rect">
            <a:avLst/>
          </a:prstGeom>
          <a:effectLst/>
        </p:spPr>
      </p:pic>
      <p:pic>
        <p:nvPicPr>
          <p:cNvPr id="51" name="図 50">
            <a:extLst>
              <a:ext uri="{FF2B5EF4-FFF2-40B4-BE49-F238E27FC236}">
                <a16:creationId xmlns:a16="http://schemas.microsoft.com/office/drawing/2014/main" id="{04AD17C4-5FAE-7038-1A8D-55EADDDEE23B}"/>
              </a:ext>
            </a:extLst>
          </p:cNvPr>
          <p:cNvPicPr>
            <a:picLocks noChangeAspect="1"/>
          </p:cNvPicPr>
          <p:nvPr/>
        </p:nvPicPr>
        <p:blipFill rotWithShape="1">
          <a:blip r:embed="rId8">
            <a:clrChange>
              <a:clrFrom>
                <a:srgbClr val="D2DDE6"/>
              </a:clrFrom>
              <a:clrTo>
                <a:srgbClr val="D2DDE6">
                  <a:alpha val="0"/>
                </a:srgbClr>
              </a:clrTo>
            </a:clrChange>
          </a:blip>
          <a:srcRect l="-476" t="64833" r="67238" b="-335"/>
          <a:stretch/>
        </p:blipFill>
        <p:spPr>
          <a:xfrm>
            <a:off x="8798120" y="3615797"/>
            <a:ext cx="1141867" cy="834060"/>
          </a:xfrm>
          <a:prstGeom prst="rect">
            <a:avLst/>
          </a:prstGeom>
          <a:effectLst/>
        </p:spPr>
      </p:pic>
      <p:pic>
        <p:nvPicPr>
          <p:cNvPr id="52" name="図 51">
            <a:extLst>
              <a:ext uri="{FF2B5EF4-FFF2-40B4-BE49-F238E27FC236}">
                <a16:creationId xmlns:a16="http://schemas.microsoft.com/office/drawing/2014/main" id="{B26666F0-A7FD-1CD9-31BC-9DE0C299A500}"/>
              </a:ext>
            </a:extLst>
          </p:cNvPr>
          <p:cNvPicPr>
            <a:picLocks noChangeAspect="1"/>
          </p:cNvPicPr>
          <p:nvPr/>
        </p:nvPicPr>
        <p:blipFill rotWithShape="1">
          <a:blip r:embed="rId9"/>
          <a:srcRect l="33560" r="33079"/>
          <a:stretch/>
        </p:blipFill>
        <p:spPr>
          <a:xfrm>
            <a:off x="8601060" y="4954004"/>
            <a:ext cx="978408" cy="694375"/>
          </a:xfrm>
          <a:prstGeom prst="rect">
            <a:avLst/>
          </a:prstGeom>
          <a:effectLst/>
        </p:spPr>
      </p:pic>
      <p:pic>
        <p:nvPicPr>
          <p:cNvPr id="63" name="コンテンツ プレースホルダー 7">
            <a:extLst>
              <a:ext uri="{FF2B5EF4-FFF2-40B4-BE49-F238E27FC236}">
                <a16:creationId xmlns:a16="http://schemas.microsoft.com/office/drawing/2014/main" id="{4C67F626-3EB9-9E93-B53C-36DD64C992D5}"/>
              </a:ext>
            </a:extLst>
          </p:cNvPr>
          <p:cNvPicPr>
            <a:picLocks noChangeAspect="1"/>
          </p:cNvPicPr>
          <p:nvPr/>
        </p:nvPicPr>
        <p:blipFill rotWithShape="1">
          <a:blip r:embed="rId10">
            <a:extLst>
              <a:ext uri="{28A0092B-C50C-407E-A947-70E740481C1C}">
                <a14:useLocalDpi xmlns:a14="http://schemas.microsoft.com/office/drawing/2010/main" val="0"/>
              </a:ext>
            </a:extLst>
          </a:blip>
          <a:srcRect l="20862" t="19578" r="20206" b="20003"/>
          <a:stretch/>
        </p:blipFill>
        <p:spPr>
          <a:xfrm>
            <a:off x="9733810" y="4738070"/>
            <a:ext cx="782839" cy="763695"/>
          </a:xfrm>
          <a:prstGeom prst="rect">
            <a:avLst/>
          </a:prstGeom>
        </p:spPr>
      </p:pic>
      <p:pic>
        <p:nvPicPr>
          <p:cNvPr id="64" name="図 3" descr="volume_06.png">
            <a:extLst>
              <a:ext uri="{FF2B5EF4-FFF2-40B4-BE49-F238E27FC236}">
                <a16:creationId xmlns:a16="http://schemas.microsoft.com/office/drawing/2014/main" id="{3E3AF6B3-A90A-300C-E6D3-2D543F39CC68}"/>
              </a:ext>
            </a:extLst>
          </p:cNvPr>
          <p:cNvPicPr>
            <a:picLocks noChangeAspect="1"/>
          </p:cNvPicPr>
          <p:nvPr/>
        </p:nvPicPr>
        <p:blipFill>
          <a:blip r:embed="rId11">
            <a:extLst>
              <a:ext uri="{28A0092B-C50C-407E-A947-70E740481C1C}">
                <a14:useLocalDpi xmlns:a14="http://schemas.microsoft.com/office/drawing/2010/main" val="0"/>
              </a:ext>
            </a:extLst>
          </a:blip>
          <a:srcRect t="3928"/>
          <a:stretch>
            <a:fillRect/>
          </a:stretch>
        </p:blipFill>
        <p:spPr bwMode="auto">
          <a:xfrm>
            <a:off x="8900174" y="5809064"/>
            <a:ext cx="937758" cy="73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図 111" descr="screenshot_319.png">
            <a:extLst>
              <a:ext uri="{FF2B5EF4-FFF2-40B4-BE49-F238E27FC236}">
                <a16:creationId xmlns:a16="http://schemas.microsoft.com/office/drawing/2014/main" id="{7FC28CEE-FB8D-280D-AEA2-0F229067D173}"/>
              </a:ext>
            </a:extLst>
          </p:cNvPr>
          <p:cNvPicPr>
            <a:picLocks noChangeAspect="1"/>
          </p:cNvPicPr>
          <p:nvPr/>
        </p:nvPicPr>
        <p:blipFill>
          <a:blip r:embed="rId12">
            <a:extLst>
              <a:ext uri="{28A0092B-C50C-407E-A947-70E740481C1C}">
                <a14:useLocalDpi xmlns:a14="http://schemas.microsoft.com/office/drawing/2010/main" val="0"/>
              </a:ext>
            </a:extLst>
          </a:blip>
          <a:srcRect t="4414"/>
          <a:stretch>
            <a:fillRect/>
          </a:stretch>
        </p:blipFill>
        <p:spPr bwMode="auto">
          <a:xfrm>
            <a:off x="9975210" y="5636702"/>
            <a:ext cx="1187032" cy="87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グループ化 11">
            <a:extLst>
              <a:ext uri="{FF2B5EF4-FFF2-40B4-BE49-F238E27FC236}">
                <a16:creationId xmlns:a16="http://schemas.microsoft.com/office/drawing/2014/main" id="{FC3A929F-1621-ECB7-E223-F1C2443C6656}"/>
              </a:ext>
            </a:extLst>
          </p:cNvPr>
          <p:cNvGrpSpPr/>
          <p:nvPr/>
        </p:nvGrpSpPr>
        <p:grpSpPr>
          <a:xfrm>
            <a:off x="5127796" y="3667998"/>
            <a:ext cx="1837129" cy="1474106"/>
            <a:chOff x="5690865" y="3587596"/>
            <a:chExt cx="1403327" cy="1126025"/>
          </a:xfrm>
        </p:grpSpPr>
        <p:sp>
          <p:nvSpPr>
            <p:cNvPr id="38" name="直方体 37">
              <a:extLst>
                <a:ext uri="{FF2B5EF4-FFF2-40B4-BE49-F238E27FC236}">
                  <a16:creationId xmlns:a16="http://schemas.microsoft.com/office/drawing/2014/main" id="{621F22EC-D984-FBCF-4045-332C05D90CC2}"/>
                </a:ext>
              </a:extLst>
            </p:cNvPr>
            <p:cNvSpPr/>
            <p:nvPr/>
          </p:nvSpPr>
          <p:spPr>
            <a:xfrm>
              <a:off x="5690865" y="3587596"/>
              <a:ext cx="1390209" cy="1126025"/>
            </a:xfrm>
            <a:prstGeom prst="cub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Tensor</a:t>
              </a:r>
            </a:p>
            <a:p>
              <a:pPr algn="ctr"/>
              <a:r>
                <a:rPr kumimoji="1" lang="en-US" altLang="ja-JP" dirty="0">
                  <a:solidFill>
                    <a:schemeClr val="tx1"/>
                  </a:solidFill>
                </a:rPr>
                <a:t>data</a:t>
              </a:r>
              <a:endParaRPr kumimoji="1" lang="ja-JP" altLang="en-US">
                <a:solidFill>
                  <a:schemeClr val="tx1"/>
                </a:solidFill>
              </a:endParaRPr>
            </a:p>
          </p:txBody>
        </p:sp>
        <p:cxnSp>
          <p:nvCxnSpPr>
            <p:cNvPr id="6" name="直線コネクタ 5">
              <a:extLst>
                <a:ext uri="{FF2B5EF4-FFF2-40B4-BE49-F238E27FC236}">
                  <a16:creationId xmlns:a16="http://schemas.microsoft.com/office/drawing/2014/main" id="{059444D7-77B1-4B91-9A61-D454F451F46D}"/>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B82EBF1-F98C-232E-487F-2FABEFC69576}"/>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533AC8B-153E-C592-3579-4FB8F2C87331}"/>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71F480A4-D747-A89B-B502-C4319060C90F}"/>
              </a:ext>
            </a:extLst>
          </p:cNvPr>
          <p:cNvGrpSpPr/>
          <p:nvPr/>
        </p:nvGrpSpPr>
        <p:grpSpPr>
          <a:xfrm>
            <a:off x="7290510" y="3629968"/>
            <a:ext cx="978409" cy="1384493"/>
            <a:chOff x="7026792" y="2787550"/>
            <a:chExt cx="978409" cy="1384493"/>
          </a:xfrm>
        </p:grpSpPr>
        <p:grpSp>
          <p:nvGrpSpPr>
            <p:cNvPr id="53" name="グループ化 52">
              <a:extLst>
                <a:ext uri="{FF2B5EF4-FFF2-40B4-BE49-F238E27FC236}">
                  <a16:creationId xmlns:a16="http://schemas.microsoft.com/office/drawing/2014/main" id="{5155E568-9046-C18D-FC57-0EB38F554A2D}"/>
                </a:ext>
              </a:extLst>
            </p:cNvPr>
            <p:cNvGrpSpPr/>
            <p:nvPr/>
          </p:nvGrpSpPr>
          <p:grpSpPr>
            <a:xfrm>
              <a:off x="7026792" y="2787550"/>
              <a:ext cx="978409" cy="1384493"/>
              <a:chOff x="7026793" y="2870791"/>
              <a:chExt cx="978409" cy="1384493"/>
            </a:xfrm>
            <a:solidFill>
              <a:schemeClr val="tx1"/>
            </a:solidFill>
          </p:grpSpPr>
          <p:sp>
            <p:nvSpPr>
              <p:cNvPr id="55" name="環状矢印 54">
                <a:extLst>
                  <a:ext uri="{FF2B5EF4-FFF2-40B4-BE49-F238E27FC236}">
                    <a16:creationId xmlns:a16="http://schemas.microsoft.com/office/drawing/2014/main" id="{A2FF4E93-05AA-9FEE-3845-C88D701DF887}"/>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環状矢印 55">
                <a:extLst>
                  <a:ext uri="{FF2B5EF4-FFF2-40B4-BE49-F238E27FC236}">
                    <a16:creationId xmlns:a16="http://schemas.microsoft.com/office/drawing/2014/main" id="{EE1FD233-935F-9EE4-5BFE-8063EFEA72B7}"/>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4" name="テキスト ボックス 53">
              <a:extLst>
                <a:ext uri="{FF2B5EF4-FFF2-40B4-BE49-F238E27FC236}">
                  <a16:creationId xmlns:a16="http://schemas.microsoft.com/office/drawing/2014/main" id="{572B7854-FEEB-AA6F-7E91-C4A925247D07}"/>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spTree>
    <p:extLst>
      <p:ext uri="{BB962C8B-B14F-4D97-AF65-F5344CB8AC3E}">
        <p14:creationId xmlns:p14="http://schemas.microsoft.com/office/powerpoint/2010/main" val="510968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AE4C1F-58B7-B02A-E393-CEA2BE90C849}"/>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48D9FEFA-59FD-84C0-2D74-F53F1EC650D0}"/>
              </a:ext>
            </a:extLst>
          </p:cNvPr>
          <p:cNvSpPr>
            <a:spLocks noGrp="1"/>
          </p:cNvSpPr>
          <p:nvPr>
            <p:ph idx="1"/>
          </p:nvPr>
        </p:nvSpPr>
        <p:spPr/>
        <p:txBody>
          <a:bodyPr/>
          <a:lstStyle/>
          <a:p>
            <a:r>
              <a:rPr kumimoji="1" lang="en-US" altLang="ja-JP" dirty="0"/>
              <a:t>Tensor based visual analytics</a:t>
            </a:r>
          </a:p>
          <a:p>
            <a:pPr lvl="1"/>
            <a:r>
              <a:rPr lang="en" altLang="ja-JP" dirty="0"/>
              <a:t>Concise workflow description by using tensor models</a:t>
            </a:r>
            <a:endParaRPr kumimoji="1" lang="en-US" altLang="ja-JP" dirty="0"/>
          </a:p>
          <a:p>
            <a:pPr lvl="1"/>
            <a:r>
              <a:rPr lang="en" altLang="ja-JP" dirty="0"/>
              <a:t>Easy application of data analysis techniques such as dimensionality reduction</a:t>
            </a:r>
            <a:endParaRPr lang="en-US" altLang="ja-JP" dirty="0"/>
          </a:p>
          <a:p>
            <a:pPr lvl="1"/>
            <a:r>
              <a:rPr lang="en" altLang="ja-JP" dirty="0"/>
              <a:t>Efficient data analysis by combining effective visualization techniques</a:t>
            </a:r>
            <a:endParaRPr lang="en-US" altLang="ja-JP" dirty="0"/>
          </a:p>
          <a:p>
            <a:pPr lvl="1"/>
            <a:r>
              <a:rPr lang="en" altLang="ja-JP" dirty="0"/>
              <a:t>Further improvement of data interpretability is a future challenge</a:t>
            </a:r>
            <a:endParaRPr lang="en-US" altLang="ja-JP" dirty="0"/>
          </a:p>
        </p:txBody>
      </p:sp>
      <p:sp>
        <p:nvSpPr>
          <p:cNvPr id="4" name="スライド番号プレースホルダー 3">
            <a:extLst>
              <a:ext uri="{FF2B5EF4-FFF2-40B4-BE49-F238E27FC236}">
                <a16:creationId xmlns:a16="http://schemas.microsoft.com/office/drawing/2014/main" id="{F7D16E78-14F1-9CE0-FBEF-98A5773BFEE2}"/>
              </a:ext>
            </a:extLst>
          </p:cNvPr>
          <p:cNvSpPr>
            <a:spLocks noGrp="1"/>
          </p:cNvSpPr>
          <p:nvPr>
            <p:ph type="sldNum" sz="quarter" idx="12"/>
          </p:nvPr>
        </p:nvSpPr>
        <p:spPr/>
        <p:txBody>
          <a:bodyPr/>
          <a:lstStyle/>
          <a:p>
            <a:fld id="{8343F915-22A9-B940-AE53-181F7864E849}" type="slidenum">
              <a:rPr kumimoji="1" lang="ja-JP" altLang="en-US" smtClean="0"/>
              <a:t>29</a:t>
            </a:fld>
            <a:endParaRPr kumimoji="1" lang="ja-JP" altLang="en-US"/>
          </a:p>
        </p:txBody>
      </p:sp>
      <p:pic>
        <p:nvPicPr>
          <p:cNvPr id="6" name="図 5">
            <a:extLst>
              <a:ext uri="{FF2B5EF4-FFF2-40B4-BE49-F238E27FC236}">
                <a16:creationId xmlns:a16="http://schemas.microsoft.com/office/drawing/2014/main" id="{11CDB6A4-EEC4-6F14-D3F1-DF38481C8540}"/>
              </a:ext>
            </a:extLst>
          </p:cNvPr>
          <p:cNvPicPr>
            <a:picLocks noChangeAspect="1"/>
          </p:cNvPicPr>
          <p:nvPr/>
        </p:nvPicPr>
        <p:blipFill>
          <a:blip r:embed="rId3"/>
          <a:stretch>
            <a:fillRect/>
          </a:stretch>
        </p:blipFill>
        <p:spPr>
          <a:xfrm>
            <a:off x="561273" y="5673589"/>
            <a:ext cx="1895056" cy="1006748"/>
          </a:xfrm>
          <a:prstGeom prst="rect">
            <a:avLst/>
          </a:prstGeom>
          <a:ln>
            <a:solidFill>
              <a:schemeClr val="tx1"/>
            </a:solidFill>
          </a:ln>
          <a:effectLst>
            <a:outerShdw blurRad="50800" dist="38100" dir="2700000" algn="tl" rotWithShape="0">
              <a:prstClr val="black">
                <a:alpha val="40000"/>
              </a:prstClr>
            </a:outerShdw>
          </a:effectLst>
        </p:spPr>
      </p:pic>
      <p:pic>
        <p:nvPicPr>
          <p:cNvPr id="5" name="図 4">
            <a:extLst>
              <a:ext uri="{FF2B5EF4-FFF2-40B4-BE49-F238E27FC236}">
                <a16:creationId xmlns:a16="http://schemas.microsoft.com/office/drawing/2014/main" id="{FE59F68F-604F-B358-8869-4D1809872432}"/>
              </a:ext>
            </a:extLst>
          </p:cNvPr>
          <p:cNvPicPr>
            <a:picLocks noChangeAspect="1"/>
          </p:cNvPicPr>
          <p:nvPr/>
        </p:nvPicPr>
        <p:blipFill>
          <a:blip r:embed="rId4"/>
          <a:stretch>
            <a:fillRect/>
          </a:stretch>
        </p:blipFill>
        <p:spPr>
          <a:xfrm>
            <a:off x="561273" y="4135641"/>
            <a:ext cx="3572372" cy="1403011"/>
          </a:xfrm>
          <a:prstGeom prst="rect">
            <a:avLst/>
          </a:prstGeom>
        </p:spPr>
      </p:pic>
      <p:pic>
        <p:nvPicPr>
          <p:cNvPr id="7" name="図 6">
            <a:extLst>
              <a:ext uri="{FF2B5EF4-FFF2-40B4-BE49-F238E27FC236}">
                <a16:creationId xmlns:a16="http://schemas.microsoft.com/office/drawing/2014/main" id="{BF7D6175-61A2-E06D-EBBF-697734DE35A3}"/>
              </a:ext>
            </a:extLst>
          </p:cNvPr>
          <p:cNvPicPr>
            <a:picLocks noChangeAspect="1"/>
          </p:cNvPicPr>
          <p:nvPr/>
        </p:nvPicPr>
        <p:blipFill>
          <a:blip r:embed="rId5"/>
          <a:stretch>
            <a:fillRect/>
          </a:stretch>
        </p:blipFill>
        <p:spPr>
          <a:xfrm>
            <a:off x="8288089" y="5673589"/>
            <a:ext cx="1929895" cy="999302"/>
          </a:xfrm>
          <a:prstGeom prst="rect">
            <a:avLst/>
          </a:prstGeom>
          <a:ln>
            <a:solidFill>
              <a:schemeClr val="tx1"/>
            </a:solidFill>
          </a:ln>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326F77F3-4CFC-88B9-EC6C-19656B80C2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5217" y="5673589"/>
            <a:ext cx="1688808" cy="999302"/>
          </a:xfrm>
          <a:prstGeom prst="rect">
            <a:avLst/>
          </a:prstGeom>
          <a:ln>
            <a:solidFill>
              <a:schemeClr val="tx1"/>
            </a:solidFill>
          </a:ln>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0897CD0-A20B-FB79-BA71-D3B293FB95C3}"/>
              </a:ext>
            </a:extLst>
          </p:cNvPr>
          <p:cNvPicPr>
            <a:picLocks noChangeAspect="1"/>
          </p:cNvPicPr>
          <p:nvPr/>
        </p:nvPicPr>
        <p:blipFill>
          <a:blip r:embed="rId7"/>
          <a:stretch>
            <a:fillRect/>
          </a:stretch>
        </p:blipFill>
        <p:spPr>
          <a:xfrm>
            <a:off x="4425217" y="4135642"/>
            <a:ext cx="3571300" cy="1403010"/>
          </a:xfrm>
          <a:prstGeom prst="rect">
            <a:avLst/>
          </a:prstGeom>
        </p:spPr>
      </p:pic>
      <p:pic>
        <p:nvPicPr>
          <p:cNvPr id="10" name="図 9">
            <a:extLst>
              <a:ext uri="{FF2B5EF4-FFF2-40B4-BE49-F238E27FC236}">
                <a16:creationId xmlns:a16="http://schemas.microsoft.com/office/drawing/2014/main" id="{17EE41ED-DCB2-3A35-9805-052B4DC9E654}"/>
              </a:ext>
            </a:extLst>
          </p:cNvPr>
          <p:cNvPicPr>
            <a:picLocks noChangeAspect="1"/>
          </p:cNvPicPr>
          <p:nvPr/>
        </p:nvPicPr>
        <p:blipFill>
          <a:blip r:embed="rId8"/>
          <a:stretch>
            <a:fillRect/>
          </a:stretch>
        </p:blipFill>
        <p:spPr>
          <a:xfrm>
            <a:off x="8288089" y="4135641"/>
            <a:ext cx="3561069" cy="1398992"/>
          </a:xfrm>
          <a:prstGeom prst="rect">
            <a:avLst/>
          </a:prstGeom>
        </p:spPr>
      </p:pic>
    </p:spTree>
    <p:extLst>
      <p:ext uri="{BB962C8B-B14F-4D97-AF65-F5344CB8AC3E}">
        <p14:creationId xmlns:p14="http://schemas.microsoft.com/office/powerpoint/2010/main" val="2693199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E3AE1-6767-4DCD-33A8-E989A159C0D0}"/>
              </a:ext>
            </a:extLst>
          </p:cNvPr>
          <p:cNvSpPr>
            <a:spLocks noGrp="1"/>
          </p:cNvSpPr>
          <p:nvPr>
            <p:ph type="title"/>
          </p:nvPr>
        </p:nvSpPr>
        <p:spPr/>
        <p:txBody>
          <a:bodyPr/>
          <a:lstStyle/>
          <a:p>
            <a:r>
              <a:rPr kumimoji="1" lang="en-US" altLang="ja-JP" dirty="0"/>
              <a:t>Tensor Data Model</a:t>
            </a:r>
            <a:endParaRPr kumimoji="1" lang="ja-JP" altLang="en-US"/>
          </a:p>
        </p:txBody>
      </p:sp>
      <p:sp>
        <p:nvSpPr>
          <p:cNvPr id="3" name="コンテンツ プレースホルダー 2">
            <a:extLst>
              <a:ext uri="{FF2B5EF4-FFF2-40B4-BE49-F238E27FC236}">
                <a16:creationId xmlns:a16="http://schemas.microsoft.com/office/drawing/2014/main" id="{52FB61A2-F4F1-A869-F60D-2B85818E7477}"/>
              </a:ext>
            </a:extLst>
          </p:cNvPr>
          <p:cNvSpPr>
            <a:spLocks noGrp="1"/>
          </p:cNvSpPr>
          <p:nvPr>
            <p:ph idx="1"/>
          </p:nvPr>
        </p:nvSpPr>
        <p:spPr/>
        <p:txBody>
          <a:bodyPr/>
          <a:lstStyle/>
          <a:p>
            <a:r>
              <a:rPr kumimoji="1" lang="en-US" altLang="ja-JP" dirty="0"/>
              <a:t>Multidimensional Array</a:t>
            </a:r>
          </a:p>
          <a:p>
            <a:pPr lvl="1"/>
            <a:r>
              <a:rPr lang="en-US" altLang="ja-JP" dirty="0"/>
              <a:t>Ex. 3</a:t>
            </a:r>
            <a:r>
              <a:rPr lang="en-US" altLang="ja-JP" baseline="30000" dirty="0"/>
              <a:t>rd</a:t>
            </a:r>
            <a:r>
              <a:rPr lang="en-US" altLang="ja-JP" dirty="0"/>
              <a:t> order tensor</a:t>
            </a:r>
            <a:br>
              <a:rPr lang="en-US" altLang="ja-JP" dirty="0"/>
            </a:br>
            <a:r>
              <a:rPr lang="en-US" altLang="ja-JP" dirty="0"/>
              <a:t>(3 dimensional array)</a:t>
            </a:r>
            <a:endParaRPr kumimoji="1" lang="ja-JP" altLang="en-US"/>
          </a:p>
        </p:txBody>
      </p:sp>
      <p:sp>
        <p:nvSpPr>
          <p:cNvPr id="4" name="スライド番号プレースホルダー 3">
            <a:extLst>
              <a:ext uri="{FF2B5EF4-FFF2-40B4-BE49-F238E27FC236}">
                <a16:creationId xmlns:a16="http://schemas.microsoft.com/office/drawing/2014/main" id="{9E086FFB-74FA-6590-8213-452202940EE5}"/>
              </a:ext>
            </a:extLst>
          </p:cNvPr>
          <p:cNvSpPr>
            <a:spLocks noGrp="1"/>
          </p:cNvSpPr>
          <p:nvPr>
            <p:ph type="sldNum" sz="quarter" idx="12"/>
          </p:nvPr>
        </p:nvSpPr>
        <p:spPr/>
        <p:txBody>
          <a:bodyPr/>
          <a:lstStyle/>
          <a:p>
            <a:fld id="{8343F915-22A9-B940-AE53-181F7864E849}" type="slidenum">
              <a:rPr kumimoji="1" lang="ja-JP" altLang="en-US" smtClean="0"/>
              <a:t>3</a:t>
            </a:fld>
            <a:endParaRPr kumimoji="1" lang="ja-JP" altLang="en-US"/>
          </a:p>
        </p:txBody>
      </p:sp>
      <p:grpSp>
        <p:nvGrpSpPr>
          <p:cNvPr id="65" name="グループ化 64">
            <a:extLst>
              <a:ext uri="{FF2B5EF4-FFF2-40B4-BE49-F238E27FC236}">
                <a16:creationId xmlns:a16="http://schemas.microsoft.com/office/drawing/2014/main" id="{574D8E86-F848-6759-593F-7E7C73CE71DA}"/>
              </a:ext>
            </a:extLst>
          </p:cNvPr>
          <p:cNvGrpSpPr/>
          <p:nvPr/>
        </p:nvGrpSpPr>
        <p:grpSpPr>
          <a:xfrm>
            <a:off x="1287873" y="3579558"/>
            <a:ext cx="3176041" cy="2578525"/>
            <a:chOff x="3880475" y="3486875"/>
            <a:chExt cx="3176041" cy="2578525"/>
          </a:xfrm>
        </p:grpSpPr>
        <p:grpSp>
          <p:nvGrpSpPr>
            <p:cNvPr id="67" name="グループ化 66">
              <a:extLst>
                <a:ext uri="{FF2B5EF4-FFF2-40B4-BE49-F238E27FC236}">
                  <a16:creationId xmlns:a16="http://schemas.microsoft.com/office/drawing/2014/main" id="{5BF4BEBC-46CF-7007-09DD-F1851999056F}"/>
                </a:ext>
              </a:extLst>
            </p:cNvPr>
            <p:cNvGrpSpPr/>
            <p:nvPr/>
          </p:nvGrpSpPr>
          <p:grpSpPr>
            <a:xfrm>
              <a:off x="3903625" y="3486875"/>
              <a:ext cx="2522150" cy="2018661"/>
              <a:chOff x="4598981" y="3698601"/>
              <a:chExt cx="2522150" cy="2018661"/>
            </a:xfrm>
            <a:solidFill>
              <a:schemeClr val="accent4">
                <a:lumMod val="20000"/>
                <a:lumOff val="80000"/>
              </a:schemeClr>
            </a:solidFill>
          </p:grpSpPr>
          <p:grpSp>
            <p:nvGrpSpPr>
              <p:cNvPr id="81" name="グループ化 80">
                <a:extLst>
                  <a:ext uri="{FF2B5EF4-FFF2-40B4-BE49-F238E27FC236}">
                    <a16:creationId xmlns:a16="http://schemas.microsoft.com/office/drawing/2014/main" id="{0A882882-0F41-690F-DEAC-C4F18C636151}"/>
                  </a:ext>
                </a:extLst>
              </p:cNvPr>
              <p:cNvGrpSpPr/>
              <p:nvPr/>
            </p:nvGrpSpPr>
            <p:grpSpPr>
              <a:xfrm>
                <a:off x="4598981" y="4638305"/>
                <a:ext cx="2519920" cy="1078957"/>
                <a:chOff x="4426859" y="3387461"/>
                <a:chExt cx="2519920" cy="1078957"/>
              </a:xfrm>
              <a:grpFill/>
            </p:grpSpPr>
            <p:grpSp>
              <p:nvGrpSpPr>
                <p:cNvPr id="124" name="グループ化 123">
                  <a:extLst>
                    <a:ext uri="{FF2B5EF4-FFF2-40B4-BE49-F238E27FC236}">
                      <a16:creationId xmlns:a16="http://schemas.microsoft.com/office/drawing/2014/main" id="{398F3660-AA38-66E1-73C1-110B098874FB}"/>
                    </a:ext>
                  </a:extLst>
                </p:cNvPr>
                <p:cNvGrpSpPr/>
                <p:nvPr/>
              </p:nvGrpSpPr>
              <p:grpSpPr>
                <a:xfrm>
                  <a:off x="4959275" y="3387461"/>
                  <a:ext cx="1987504" cy="562087"/>
                  <a:chOff x="4959275" y="3387461"/>
                  <a:chExt cx="1987504" cy="562087"/>
                </a:xfrm>
                <a:grpFill/>
              </p:grpSpPr>
              <p:sp>
                <p:nvSpPr>
                  <p:cNvPr id="140" name="直方体 139">
                    <a:extLst>
                      <a:ext uri="{FF2B5EF4-FFF2-40B4-BE49-F238E27FC236}">
                        <a16:creationId xmlns:a16="http://schemas.microsoft.com/office/drawing/2014/main" id="{61CBAB08-38B1-4D31-BCEA-02FE686F0603}"/>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直方体 140">
                    <a:extLst>
                      <a:ext uri="{FF2B5EF4-FFF2-40B4-BE49-F238E27FC236}">
                        <a16:creationId xmlns:a16="http://schemas.microsoft.com/office/drawing/2014/main" id="{5B18F008-1175-BA71-83A3-498C1CFEAD1A}"/>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直方体 141">
                    <a:extLst>
                      <a:ext uri="{FF2B5EF4-FFF2-40B4-BE49-F238E27FC236}">
                        <a16:creationId xmlns:a16="http://schemas.microsoft.com/office/drawing/2014/main" id="{D87FB6A4-9365-C45D-387F-C09D20A19106}"/>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直方体 142">
                    <a:extLst>
                      <a:ext uri="{FF2B5EF4-FFF2-40B4-BE49-F238E27FC236}">
                        <a16:creationId xmlns:a16="http://schemas.microsoft.com/office/drawing/2014/main" id="{F76B4AAD-05C1-060E-B66C-0075C27BC8D4}"/>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8CD15F5A-90B8-5B24-AEC1-FE6939E1BEB3}"/>
                    </a:ext>
                  </a:extLst>
                </p:cNvPr>
                <p:cNvGrpSpPr/>
                <p:nvPr/>
              </p:nvGrpSpPr>
              <p:grpSpPr>
                <a:xfrm>
                  <a:off x="4781803" y="3559751"/>
                  <a:ext cx="1987504" cy="562087"/>
                  <a:chOff x="4959275" y="3387461"/>
                  <a:chExt cx="1987504" cy="562087"/>
                </a:xfrm>
                <a:grpFill/>
              </p:grpSpPr>
              <p:sp>
                <p:nvSpPr>
                  <p:cNvPr id="136" name="直方体 135">
                    <a:extLst>
                      <a:ext uri="{FF2B5EF4-FFF2-40B4-BE49-F238E27FC236}">
                        <a16:creationId xmlns:a16="http://schemas.microsoft.com/office/drawing/2014/main" id="{FA488D6C-BD9B-8925-AAE5-3D0ACF8A5913}"/>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直方体 136">
                    <a:extLst>
                      <a:ext uri="{FF2B5EF4-FFF2-40B4-BE49-F238E27FC236}">
                        <a16:creationId xmlns:a16="http://schemas.microsoft.com/office/drawing/2014/main" id="{D2478BD9-E54A-D6B7-4CDC-97AF1D7D31CD}"/>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直方体 137">
                    <a:extLst>
                      <a:ext uri="{FF2B5EF4-FFF2-40B4-BE49-F238E27FC236}">
                        <a16:creationId xmlns:a16="http://schemas.microsoft.com/office/drawing/2014/main" id="{9118B03D-1A31-5305-F118-787B3CD37EA9}"/>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直方体 138">
                    <a:extLst>
                      <a:ext uri="{FF2B5EF4-FFF2-40B4-BE49-F238E27FC236}">
                        <a16:creationId xmlns:a16="http://schemas.microsoft.com/office/drawing/2014/main" id="{3DE9EBAC-E26F-6C5F-D995-17EE82A4FBA0}"/>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D8493A0D-D59F-11DB-2244-2D8D57F53FA7}"/>
                    </a:ext>
                  </a:extLst>
                </p:cNvPr>
                <p:cNvGrpSpPr/>
                <p:nvPr/>
              </p:nvGrpSpPr>
              <p:grpSpPr>
                <a:xfrm>
                  <a:off x="4604331" y="3732041"/>
                  <a:ext cx="1987504" cy="562087"/>
                  <a:chOff x="4959275" y="3387461"/>
                  <a:chExt cx="1987504" cy="562087"/>
                </a:xfrm>
                <a:grpFill/>
              </p:grpSpPr>
              <p:sp>
                <p:nvSpPr>
                  <p:cNvPr id="132" name="直方体 131">
                    <a:extLst>
                      <a:ext uri="{FF2B5EF4-FFF2-40B4-BE49-F238E27FC236}">
                        <a16:creationId xmlns:a16="http://schemas.microsoft.com/office/drawing/2014/main" id="{BC75221C-7583-E263-4861-DCA0D675CFEC}"/>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直方体 132">
                    <a:extLst>
                      <a:ext uri="{FF2B5EF4-FFF2-40B4-BE49-F238E27FC236}">
                        <a16:creationId xmlns:a16="http://schemas.microsoft.com/office/drawing/2014/main" id="{FF719041-08DE-9C0F-17B7-3C082D0C6AC9}"/>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直方体 133">
                    <a:extLst>
                      <a:ext uri="{FF2B5EF4-FFF2-40B4-BE49-F238E27FC236}">
                        <a16:creationId xmlns:a16="http://schemas.microsoft.com/office/drawing/2014/main" id="{711238A0-8826-F8A6-B922-2A8D1D3F50EB}"/>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直方体 134">
                    <a:extLst>
                      <a:ext uri="{FF2B5EF4-FFF2-40B4-BE49-F238E27FC236}">
                        <a16:creationId xmlns:a16="http://schemas.microsoft.com/office/drawing/2014/main" id="{267B47CE-32F7-AA24-808F-32A1C1B29C8B}"/>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 name="グループ化 126">
                  <a:extLst>
                    <a:ext uri="{FF2B5EF4-FFF2-40B4-BE49-F238E27FC236}">
                      <a16:creationId xmlns:a16="http://schemas.microsoft.com/office/drawing/2014/main" id="{F6CD9257-8745-DC86-FE56-79379B3A4D60}"/>
                    </a:ext>
                  </a:extLst>
                </p:cNvPr>
                <p:cNvGrpSpPr/>
                <p:nvPr/>
              </p:nvGrpSpPr>
              <p:grpSpPr>
                <a:xfrm>
                  <a:off x="4426859" y="3904331"/>
                  <a:ext cx="1987504" cy="562087"/>
                  <a:chOff x="4959275" y="3387461"/>
                  <a:chExt cx="1987504" cy="562087"/>
                </a:xfrm>
                <a:grpFill/>
              </p:grpSpPr>
              <p:sp>
                <p:nvSpPr>
                  <p:cNvPr id="128" name="直方体 127">
                    <a:extLst>
                      <a:ext uri="{FF2B5EF4-FFF2-40B4-BE49-F238E27FC236}">
                        <a16:creationId xmlns:a16="http://schemas.microsoft.com/office/drawing/2014/main" id="{39CA1DB5-4921-E6FF-B649-EAE5D84E9E88}"/>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直方体 128">
                    <a:extLst>
                      <a:ext uri="{FF2B5EF4-FFF2-40B4-BE49-F238E27FC236}">
                        <a16:creationId xmlns:a16="http://schemas.microsoft.com/office/drawing/2014/main" id="{9677686A-59D0-2791-F25E-41A195422FD8}"/>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直方体 129">
                    <a:extLst>
                      <a:ext uri="{FF2B5EF4-FFF2-40B4-BE49-F238E27FC236}">
                        <a16:creationId xmlns:a16="http://schemas.microsoft.com/office/drawing/2014/main" id="{770E9684-2BB4-0BCD-2A1D-DA73E1BEECD5}"/>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直方体 130">
                    <a:extLst>
                      <a:ext uri="{FF2B5EF4-FFF2-40B4-BE49-F238E27FC236}">
                        <a16:creationId xmlns:a16="http://schemas.microsoft.com/office/drawing/2014/main" id="{309EB27A-6124-EF41-12D7-90D101E0868C}"/>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2" name="グループ化 81">
                <a:extLst>
                  <a:ext uri="{FF2B5EF4-FFF2-40B4-BE49-F238E27FC236}">
                    <a16:creationId xmlns:a16="http://schemas.microsoft.com/office/drawing/2014/main" id="{C1E83358-4F7D-9387-1BC2-BBD81F51FA49}"/>
                  </a:ext>
                </a:extLst>
              </p:cNvPr>
              <p:cNvGrpSpPr/>
              <p:nvPr/>
            </p:nvGrpSpPr>
            <p:grpSpPr>
              <a:xfrm>
                <a:off x="4601211" y="4168453"/>
                <a:ext cx="2519920" cy="1078957"/>
                <a:chOff x="4426859" y="3387461"/>
                <a:chExt cx="2519920" cy="1078957"/>
              </a:xfrm>
              <a:grpFill/>
            </p:grpSpPr>
            <p:grpSp>
              <p:nvGrpSpPr>
                <p:cNvPr id="104" name="グループ化 103">
                  <a:extLst>
                    <a:ext uri="{FF2B5EF4-FFF2-40B4-BE49-F238E27FC236}">
                      <a16:creationId xmlns:a16="http://schemas.microsoft.com/office/drawing/2014/main" id="{09E82629-A557-48DF-71C7-E422C76719A2}"/>
                    </a:ext>
                  </a:extLst>
                </p:cNvPr>
                <p:cNvGrpSpPr/>
                <p:nvPr/>
              </p:nvGrpSpPr>
              <p:grpSpPr>
                <a:xfrm>
                  <a:off x="4959275" y="3387461"/>
                  <a:ext cx="1987504" cy="562087"/>
                  <a:chOff x="4959275" y="3387461"/>
                  <a:chExt cx="1987504" cy="562087"/>
                </a:xfrm>
                <a:grpFill/>
              </p:grpSpPr>
              <p:sp>
                <p:nvSpPr>
                  <p:cNvPr id="120" name="直方体 119">
                    <a:extLst>
                      <a:ext uri="{FF2B5EF4-FFF2-40B4-BE49-F238E27FC236}">
                        <a16:creationId xmlns:a16="http://schemas.microsoft.com/office/drawing/2014/main" id="{01FF158E-6703-779A-D7D0-801472722D37}"/>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直方体 120">
                    <a:extLst>
                      <a:ext uri="{FF2B5EF4-FFF2-40B4-BE49-F238E27FC236}">
                        <a16:creationId xmlns:a16="http://schemas.microsoft.com/office/drawing/2014/main" id="{9DE6E458-15AD-9CEC-E046-E23833CCA7F2}"/>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直方体 121">
                    <a:extLst>
                      <a:ext uri="{FF2B5EF4-FFF2-40B4-BE49-F238E27FC236}">
                        <a16:creationId xmlns:a16="http://schemas.microsoft.com/office/drawing/2014/main" id="{1D28E85A-8091-C040-E78E-8C3E393FCFAB}"/>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直方体 122">
                    <a:extLst>
                      <a:ext uri="{FF2B5EF4-FFF2-40B4-BE49-F238E27FC236}">
                        <a16:creationId xmlns:a16="http://schemas.microsoft.com/office/drawing/2014/main" id="{046FE421-155F-9FA4-F811-BB07A0835576}"/>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 name="グループ化 104">
                  <a:extLst>
                    <a:ext uri="{FF2B5EF4-FFF2-40B4-BE49-F238E27FC236}">
                      <a16:creationId xmlns:a16="http://schemas.microsoft.com/office/drawing/2014/main" id="{7B554352-DEA6-3FB3-9B53-21F743D81758}"/>
                    </a:ext>
                  </a:extLst>
                </p:cNvPr>
                <p:cNvGrpSpPr/>
                <p:nvPr/>
              </p:nvGrpSpPr>
              <p:grpSpPr>
                <a:xfrm>
                  <a:off x="4781803" y="3559751"/>
                  <a:ext cx="1987504" cy="562087"/>
                  <a:chOff x="4959275" y="3387461"/>
                  <a:chExt cx="1987504" cy="562087"/>
                </a:xfrm>
                <a:grpFill/>
              </p:grpSpPr>
              <p:sp>
                <p:nvSpPr>
                  <p:cNvPr id="116" name="直方体 115">
                    <a:extLst>
                      <a:ext uri="{FF2B5EF4-FFF2-40B4-BE49-F238E27FC236}">
                        <a16:creationId xmlns:a16="http://schemas.microsoft.com/office/drawing/2014/main" id="{BB3FB7FF-6DE5-AD5A-ABA1-157E9AE77812}"/>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直方体 116">
                    <a:extLst>
                      <a:ext uri="{FF2B5EF4-FFF2-40B4-BE49-F238E27FC236}">
                        <a16:creationId xmlns:a16="http://schemas.microsoft.com/office/drawing/2014/main" id="{B223061B-A899-1625-5A4F-656FC09D5617}"/>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直方体 117">
                    <a:extLst>
                      <a:ext uri="{FF2B5EF4-FFF2-40B4-BE49-F238E27FC236}">
                        <a16:creationId xmlns:a16="http://schemas.microsoft.com/office/drawing/2014/main" id="{C0307127-98B3-4AE6-C266-C1FDA6844849}"/>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直方体 118">
                    <a:extLst>
                      <a:ext uri="{FF2B5EF4-FFF2-40B4-BE49-F238E27FC236}">
                        <a16:creationId xmlns:a16="http://schemas.microsoft.com/office/drawing/2014/main" id="{951C0A12-8D28-1487-F3AF-09B9B9139F6F}"/>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 name="グループ化 105">
                  <a:extLst>
                    <a:ext uri="{FF2B5EF4-FFF2-40B4-BE49-F238E27FC236}">
                      <a16:creationId xmlns:a16="http://schemas.microsoft.com/office/drawing/2014/main" id="{98A8139A-DD99-963F-2FB2-4D2ABF2D711D}"/>
                    </a:ext>
                  </a:extLst>
                </p:cNvPr>
                <p:cNvGrpSpPr/>
                <p:nvPr/>
              </p:nvGrpSpPr>
              <p:grpSpPr>
                <a:xfrm>
                  <a:off x="4604331" y="3732041"/>
                  <a:ext cx="1987504" cy="562087"/>
                  <a:chOff x="4959275" y="3387461"/>
                  <a:chExt cx="1987504" cy="562087"/>
                </a:xfrm>
                <a:grpFill/>
              </p:grpSpPr>
              <p:sp>
                <p:nvSpPr>
                  <p:cNvPr id="112" name="直方体 111">
                    <a:extLst>
                      <a:ext uri="{FF2B5EF4-FFF2-40B4-BE49-F238E27FC236}">
                        <a16:creationId xmlns:a16="http://schemas.microsoft.com/office/drawing/2014/main" id="{B2DE02BE-32CF-B71D-BEAF-2B9209F797B1}"/>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直方体 112">
                    <a:extLst>
                      <a:ext uri="{FF2B5EF4-FFF2-40B4-BE49-F238E27FC236}">
                        <a16:creationId xmlns:a16="http://schemas.microsoft.com/office/drawing/2014/main" id="{5894D21B-F6FE-4677-C930-8BB89B2F8849}"/>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直方体 113">
                    <a:extLst>
                      <a:ext uri="{FF2B5EF4-FFF2-40B4-BE49-F238E27FC236}">
                        <a16:creationId xmlns:a16="http://schemas.microsoft.com/office/drawing/2014/main" id="{B63D304C-C0DD-2CEB-719E-1829202D6B34}"/>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直方体 114">
                    <a:extLst>
                      <a:ext uri="{FF2B5EF4-FFF2-40B4-BE49-F238E27FC236}">
                        <a16:creationId xmlns:a16="http://schemas.microsoft.com/office/drawing/2014/main" id="{5C245193-E92D-E10C-896D-97D36852A373}"/>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1E99C738-4AF5-0378-2FB2-2FF535F29893}"/>
                    </a:ext>
                  </a:extLst>
                </p:cNvPr>
                <p:cNvGrpSpPr/>
                <p:nvPr/>
              </p:nvGrpSpPr>
              <p:grpSpPr>
                <a:xfrm>
                  <a:off x="4426859" y="3904331"/>
                  <a:ext cx="1987504" cy="562087"/>
                  <a:chOff x="4959275" y="3387461"/>
                  <a:chExt cx="1987504" cy="562087"/>
                </a:xfrm>
                <a:grpFill/>
              </p:grpSpPr>
              <p:sp>
                <p:nvSpPr>
                  <p:cNvPr id="108" name="直方体 107">
                    <a:extLst>
                      <a:ext uri="{FF2B5EF4-FFF2-40B4-BE49-F238E27FC236}">
                        <a16:creationId xmlns:a16="http://schemas.microsoft.com/office/drawing/2014/main" id="{D8D86D20-AD96-C24D-F7FD-49B39C2B649B}"/>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直方体 108">
                    <a:extLst>
                      <a:ext uri="{FF2B5EF4-FFF2-40B4-BE49-F238E27FC236}">
                        <a16:creationId xmlns:a16="http://schemas.microsoft.com/office/drawing/2014/main" id="{F7988B34-F3B6-3EC2-7846-C354778FC84D}"/>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直方体 109">
                    <a:extLst>
                      <a:ext uri="{FF2B5EF4-FFF2-40B4-BE49-F238E27FC236}">
                        <a16:creationId xmlns:a16="http://schemas.microsoft.com/office/drawing/2014/main" id="{B6E1CA7D-9552-190B-325A-64AB032547C1}"/>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直方体 110">
                    <a:extLst>
                      <a:ext uri="{FF2B5EF4-FFF2-40B4-BE49-F238E27FC236}">
                        <a16:creationId xmlns:a16="http://schemas.microsoft.com/office/drawing/2014/main" id="{D5BA57F0-F124-E98C-3066-F61B3C073467}"/>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3" name="グループ化 82">
                <a:extLst>
                  <a:ext uri="{FF2B5EF4-FFF2-40B4-BE49-F238E27FC236}">
                    <a16:creationId xmlns:a16="http://schemas.microsoft.com/office/drawing/2014/main" id="{BB7A5CB0-4EAB-EF9C-CEAF-AFEC06DC1EA9}"/>
                  </a:ext>
                </a:extLst>
              </p:cNvPr>
              <p:cNvGrpSpPr/>
              <p:nvPr/>
            </p:nvGrpSpPr>
            <p:grpSpPr>
              <a:xfrm>
                <a:off x="4603441" y="3698601"/>
                <a:ext cx="2509872" cy="1078957"/>
                <a:chOff x="4426859" y="3387461"/>
                <a:chExt cx="2509872" cy="1078957"/>
              </a:xfrm>
              <a:grpFill/>
            </p:grpSpPr>
            <p:grpSp>
              <p:nvGrpSpPr>
                <p:cNvPr id="84" name="グループ化 83">
                  <a:extLst>
                    <a:ext uri="{FF2B5EF4-FFF2-40B4-BE49-F238E27FC236}">
                      <a16:creationId xmlns:a16="http://schemas.microsoft.com/office/drawing/2014/main" id="{668A4FA1-1294-BC19-121D-A992691095FF}"/>
                    </a:ext>
                  </a:extLst>
                </p:cNvPr>
                <p:cNvGrpSpPr/>
                <p:nvPr/>
              </p:nvGrpSpPr>
              <p:grpSpPr>
                <a:xfrm>
                  <a:off x="4959275" y="3387461"/>
                  <a:ext cx="1977456" cy="562087"/>
                  <a:chOff x="4959275" y="3387461"/>
                  <a:chExt cx="1977456" cy="562087"/>
                </a:xfrm>
                <a:grpFill/>
              </p:grpSpPr>
              <p:sp>
                <p:nvSpPr>
                  <p:cNvPr id="100" name="直方体 99">
                    <a:extLst>
                      <a:ext uri="{FF2B5EF4-FFF2-40B4-BE49-F238E27FC236}">
                        <a16:creationId xmlns:a16="http://schemas.microsoft.com/office/drawing/2014/main" id="{4E29FA7C-2D99-260A-C511-E46A9EDBDA95}"/>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直方体 100">
                    <a:extLst>
                      <a:ext uri="{FF2B5EF4-FFF2-40B4-BE49-F238E27FC236}">
                        <a16:creationId xmlns:a16="http://schemas.microsoft.com/office/drawing/2014/main" id="{713B5477-3DC6-DC47-25CD-6DAA6ECBFFDD}"/>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直方体 101">
                    <a:extLst>
                      <a:ext uri="{FF2B5EF4-FFF2-40B4-BE49-F238E27FC236}">
                        <a16:creationId xmlns:a16="http://schemas.microsoft.com/office/drawing/2014/main" id="{D48F23C3-2B91-255D-80FA-4A35D358F7BD}"/>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直方体 102">
                    <a:extLst>
                      <a:ext uri="{FF2B5EF4-FFF2-40B4-BE49-F238E27FC236}">
                        <a16:creationId xmlns:a16="http://schemas.microsoft.com/office/drawing/2014/main" id="{3C2D3E94-A615-4735-3BB1-286092AD2A09}"/>
                      </a:ext>
                    </a:extLst>
                  </p:cNvPr>
                  <p:cNvSpPr/>
                  <p:nvPr/>
                </p:nvSpPr>
                <p:spPr>
                  <a:xfrm>
                    <a:off x="637464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a:extLst>
                    <a:ext uri="{FF2B5EF4-FFF2-40B4-BE49-F238E27FC236}">
                      <a16:creationId xmlns:a16="http://schemas.microsoft.com/office/drawing/2014/main" id="{0F5CCDF2-339B-8211-0920-91E68159D403}"/>
                    </a:ext>
                  </a:extLst>
                </p:cNvPr>
                <p:cNvGrpSpPr/>
                <p:nvPr/>
              </p:nvGrpSpPr>
              <p:grpSpPr>
                <a:xfrm>
                  <a:off x="4781803" y="3559751"/>
                  <a:ext cx="1987504" cy="562087"/>
                  <a:chOff x="4959275" y="3387461"/>
                  <a:chExt cx="1987504" cy="562087"/>
                </a:xfrm>
                <a:grpFill/>
              </p:grpSpPr>
              <p:sp>
                <p:nvSpPr>
                  <p:cNvPr id="96" name="直方体 95">
                    <a:extLst>
                      <a:ext uri="{FF2B5EF4-FFF2-40B4-BE49-F238E27FC236}">
                        <a16:creationId xmlns:a16="http://schemas.microsoft.com/office/drawing/2014/main" id="{41579AA0-3D6B-A387-EA89-D8A9397A7722}"/>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直方体 96">
                    <a:extLst>
                      <a:ext uri="{FF2B5EF4-FFF2-40B4-BE49-F238E27FC236}">
                        <a16:creationId xmlns:a16="http://schemas.microsoft.com/office/drawing/2014/main" id="{1327216F-D324-2AF1-4E40-8CB12BE6C20E}"/>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直方体 97">
                    <a:extLst>
                      <a:ext uri="{FF2B5EF4-FFF2-40B4-BE49-F238E27FC236}">
                        <a16:creationId xmlns:a16="http://schemas.microsoft.com/office/drawing/2014/main" id="{41429CC9-F562-3892-12CF-B0E06369C291}"/>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直方体 98">
                    <a:extLst>
                      <a:ext uri="{FF2B5EF4-FFF2-40B4-BE49-F238E27FC236}">
                        <a16:creationId xmlns:a16="http://schemas.microsoft.com/office/drawing/2014/main" id="{97283552-77AA-FED3-78CE-038767120532}"/>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5482F139-9A41-B205-A7F6-2A12CFAA4AAC}"/>
                    </a:ext>
                  </a:extLst>
                </p:cNvPr>
                <p:cNvGrpSpPr/>
                <p:nvPr/>
              </p:nvGrpSpPr>
              <p:grpSpPr>
                <a:xfrm>
                  <a:off x="4604331" y="3732041"/>
                  <a:ext cx="1987504" cy="562087"/>
                  <a:chOff x="4959275" y="3387461"/>
                  <a:chExt cx="1987504" cy="562087"/>
                </a:xfrm>
                <a:grpFill/>
              </p:grpSpPr>
              <p:sp>
                <p:nvSpPr>
                  <p:cNvPr id="92" name="直方体 91">
                    <a:extLst>
                      <a:ext uri="{FF2B5EF4-FFF2-40B4-BE49-F238E27FC236}">
                        <a16:creationId xmlns:a16="http://schemas.microsoft.com/office/drawing/2014/main" id="{AA1B0822-DA44-A908-49BF-9209C987AF9A}"/>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直方体 92">
                    <a:extLst>
                      <a:ext uri="{FF2B5EF4-FFF2-40B4-BE49-F238E27FC236}">
                        <a16:creationId xmlns:a16="http://schemas.microsoft.com/office/drawing/2014/main" id="{55F6785E-409C-9131-3475-B67063F1A52E}"/>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直方体 93">
                    <a:extLst>
                      <a:ext uri="{FF2B5EF4-FFF2-40B4-BE49-F238E27FC236}">
                        <a16:creationId xmlns:a16="http://schemas.microsoft.com/office/drawing/2014/main" id="{632BF7D0-A45E-4D35-1C15-59A73B8D090B}"/>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直方体 94">
                    <a:extLst>
                      <a:ext uri="{FF2B5EF4-FFF2-40B4-BE49-F238E27FC236}">
                        <a16:creationId xmlns:a16="http://schemas.microsoft.com/office/drawing/2014/main" id="{471C689A-295B-DB47-F20F-801263F0058A}"/>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 name="グループ化 86">
                  <a:extLst>
                    <a:ext uri="{FF2B5EF4-FFF2-40B4-BE49-F238E27FC236}">
                      <a16:creationId xmlns:a16="http://schemas.microsoft.com/office/drawing/2014/main" id="{15562318-1D74-5DC6-36C3-3ED163B497D1}"/>
                    </a:ext>
                  </a:extLst>
                </p:cNvPr>
                <p:cNvGrpSpPr/>
                <p:nvPr/>
              </p:nvGrpSpPr>
              <p:grpSpPr>
                <a:xfrm>
                  <a:off x="4426859" y="3904331"/>
                  <a:ext cx="1987504" cy="562087"/>
                  <a:chOff x="4959275" y="3387461"/>
                  <a:chExt cx="1987504" cy="562087"/>
                </a:xfrm>
                <a:grpFill/>
              </p:grpSpPr>
              <p:sp>
                <p:nvSpPr>
                  <p:cNvPr id="88" name="直方体 87">
                    <a:extLst>
                      <a:ext uri="{FF2B5EF4-FFF2-40B4-BE49-F238E27FC236}">
                        <a16:creationId xmlns:a16="http://schemas.microsoft.com/office/drawing/2014/main" id="{7CFC8A0C-BE30-95E6-8077-3E2134F4513C}"/>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直方体 88">
                    <a:extLst>
                      <a:ext uri="{FF2B5EF4-FFF2-40B4-BE49-F238E27FC236}">
                        <a16:creationId xmlns:a16="http://schemas.microsoft.com/office/drawing/2014/main" id="{97726C5E-B4F2-79F4-43B0-662E8B49AEFA}"/>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直方体 89">
                    <a:extLst>
                      <a:ext uri="{FF2B5EF4-FFF2-40B4-BE49-F238E27FC236}">
                        <a16:creationId xmlns:a16="http://schemas.microsoft.com/office/drawing/2014/main" id="{E9531E3C-958A-F4A1-830D-5E09F9879779}"/>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直方体 90">
                    <a:extLst>
                      <a:ext uri="{FF2B5EF4-FFF2-40B4-BE49-F238E27FC236}">
                        <a16:creationId xmlns:a16="http://schemas.microsoft.com/office/drawing/2014/main" id="{828FE33D-5BA0-B98F-59AA-AD030CA49EC3}"/>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68" name="直線矢印コネクタ 67">
              <a:extLst>
                <a:ext uri="{FF2B5EF4-FFF2-40B4-BE49-F238E27FC236}">
                  <a16:creationId xmlns:a16="http://schemas.microsoft.com/office/drawing/2014/main" id="{183A4B0C-197F-E1EC-2D96-18BC96D01DE5}"/>
                </a:ext>
              </a:extLst>
            </p:cNvPr>
            <p:cNvCxnSpPr>
              <a:cxnSpLocks/>
            </p:cNvCxnSpPr>
            <p:nvPr/>
          </p:nvCxnSpPr>
          <p:spPr>
            <a:xfrm>
              <a:off x="3880475" y="5683171"/>
              <a:ext cx="186730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B5DE8D1D-A230-01BE-D7D6-992FE9A72671}"/>
                </a:ext>
              </a:extLst>
            </p:cNvPr>
            <p:cNvSpPr txBox="1"/>
            <p:nvPr/>
          </p:nvSpPr>
          <p:spPr>
            <a:xfrm>
              <a:off x="4697818" y="5696068"/>
              <a:ext cx="351378"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a:t>
              </a:r>
              <a:endParaRPr kumimoji="1" lang="ja-JP" altLang="en-US">
                <a:solidFill>
                  <a:srgbClr val="00B050"/>
                </a:solidFill>
                <a:latin typeface="Times New Roman" panose="02020603050405020304" pitchFamily="18" charset="0"/>
                <a:cs typeface="Times New Roman" panose="02020603050405020304" pitchFamily="18" charset="0"/>
              </a:endParaRPr>
            </a:p>
          </p:txBody>
        </p:sp>
        <p:cxnSp>
          <p:nvCxnSpPr>
            <p:cNvPr id="70" name="直線矢印コネクタ 69">
              <a:extLst>
                <a:ext uri="{FF2B5EF4-FFF2-40B4-BE49-F238E27FC236}">
                  <a16:creationId xmlns:a16="http://schemas.microsoft.com/office/drawing/2014/main" id="{BA8083D1-41CD-449D-5C13-B4662195303E}"/>
                </a:ext>
              </a:extLst>
            </p:cNvPr>
            <p:cNvCxnSpPr>
              <a:cxnSpLocks/>
            </p:cNvCxnSpPr>
            <p:nvPr/>
          </p:nvCxnSpPr>
          <p:spPr>
            <a:xfrm flipV="1">
              <a:off x="5940541" y="4988666"/>
              <a:ext cx="659921" cy="6278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FBE18D8-309B-F095-8432-DA2A18A2B997}"/>
                </a:ext>
              </a:extLst>
            </p:cNvPr>
            <p:cNvCxnSpPr>
              <a:cxnSpLocks/>
            </p:cNvCxnSpPr>
            <p:nvPr/>
          </p:nvCxnSpPr>
          <p:spPr>
            <a:xfrm flipV="1">
              <a:off x="6608483" y="3486875"/>
              <a:ext cx="0" cy="137276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50D0A264-D584-B767-A210-D41E09E1B7F8}"/>
                </a:ext>
              </a:extLst>
            </p:cNvPr>
            <p:cNvSpPr txBox="1"/>
            <p:nvPr/>
          </p:nvSpPr>
          <p:spPr>
            <a:xfrm>
              <a:off x="6317792" y="5210082"/>
              <a:ext cx="351378" cy="369332"/>
            </a:xfrm>
            <a:prstGeom prst="rect">
              <a:avLst/>
            </a:prstGeom>
            <a:noFill/>
          </p:spPr>
          <p:txBody>
            <a:bodyPr wrap="none" rtlCol="0">
              <a:spAutoFit/>
            </a:bodyPr>
            <a:lstStyle/>
            <a:p>
              <a:pPr algn="ctr"/>
              <a:r>
                <a:rPr kumimoji="1" lang="en-US" altLang="ja-JP" b="1" i="1" dirty="0">
                  <a:solidFill>
                    <a:srgbClr val="C00000"/>
                  </a:solidFill>
                  <a:latin typeface="Times New Roman" panose="02020603050405020304" pitchFamily="18" charset="0"/>
                  <a:cs typeface="Times New Roman" panose="02020603050405020304" pitchFamily="18" charset="0"/>
                </a:rPr>
                <a:t>I</a:t>
              </a:r>
              <a:r>
                <a:rPr kumimoji="1" lang="en-US" altLang="ja-JP" baseline="-25000" dirty="0">
                  <a:solidFill>
                    <a:srgbClr val="C00000"/>
                  </a:solidFill>
                  <a:latin typeface="Times New Roman" panose="02020603050405020304" pitchFamily="18" charset="0"/>
                  <a:cs typeface="Times New Roman" panose="02020603050405020304" pitchFamily="18" charset="0"/>
                </a:rPr>
                <a:t>2</a:t>
              </a:r>
              <a:endParaRPr kumimoji="1" lang="ja-JP" altLang="en-US">
                <a:solidFill>
                  <a:srgbClr val="C00000"/>
                </a:solidFill>
                <a:latin typeface="Times New Roman" panose="02020603050405020304" pitchFamily="18" charset="0"/>
                <a:cs typeface="Times New Roman" panose="02020603050405020304" pitchFamily="18" charset="0"/>
              </a:endParaRPr>
            </a:p>
          </p:txBody>
        </p:sp>
        <p:sp>
          <p:nvSpPr>
            <p:cNvPr id="73" name="テキスト ボックス 72">
              <a:extLst>
                <a:ext uri="{FF2B5EF4-FFF2-40B4-BE49-F238E27FC236}">
                  <a16:creationId xmlns:a16="http://schemas.microsoft.com/office/drawing/2014/main" id="{49EE0085-7990-8C2B-0B56-1892CA814129}"/>
                </a:ext>
              </a:extLst>
            </p:cNvPr>
            <p:cNvSpPr txBox="1"/>
            <p:nvPr/>
          </p:nvSpPr>
          <p:spPr>
            <a:xfrm>
              <a:off x="6705138" y="4002011"/>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74" name="正方形/長方形 73">
              <a:extLst>
                <a:ext uri="{FF2B5EF4-FFF2-40B4-BE49-F238E27FC236}">
                  <a16:creationId xmlns:a16="http://schemas.microsoft.com/office/drawing/2014/main" id="{CBFFD062-0459-AC43-3E55-DFE9A2608B97}"/>
                </a:ext>
              </a:extLst>
            </p:cNvPr>
            <p:cNvSpPr/>
            <p:nvPr/>
          </p:nvSpPr>
          <p:spPr>
            <a:xfrm>
              <a:off x="3916016" y="4131382"/>
              <a:ext cx="1847053" cy="13741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直線矢印コネクタ 74">
              <a:extLst>
                <a:ext uri="{FF2B5EF4-FFF2-40B4-BE49-F238E27FC236}">
                  <a16:creationId xmlns:a16="http://schemas.microsoft.com/office/drawing/2014/main" id="{7A1B82ED-0BE6-713D-FF3A-426EB6AEE9A2}"/>
                </a:ext>
              </a:extLst>
            </p:cNvPr>
            <p:cNvCxnSpPr>
              <a:cxnSpLocks/>
            </p:cNvCxnSpPr>
            <p:nvPr/>
          </p:nvCxnSpPr>
          <p:spPr>
            <a:xfrm flipV="1">
              <a:off x="5754447" y="4837199"/>
              <a:ext cx="686941" cy="67998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E519CBC5-4187-446F-A92D-96A7507FE7F7}"/>
                </a:ext>
              </a:extLst>
            </p:cNvPr>
            <p:cNvCxnSpPr>
              <a:cxnSpLocks/>
            </p:cNvCxnSpPr>
            <p:nvPr/>
          </p:nvCxnSpPr>
          <p:spPr>
            <a:xfrm flipV="1">
              <a:off x="5755961" y="3508891"/>
              <a:ext cx="659921" cy="62786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B3A5B2F0-8276-1E1A-A2D2-93A1374C02AE}"/>
                </a:ext>
              </a:extLst>
            </p:cNvPr>
            <p:cNvCxnSpPr>
              <a:cxnSpLocks/>
            </p:cNvCxnSpPr>
            <p:nvPr/>
          </p:nvCxnSpPr>
          <p:spPr>
            <a:xfrm flipV="1">
              <a:off x="3915610" y="3496647"/>
              <a:ext cx="659921" cy="62786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01E27106-4700-876E-E7C3-77B487981673}"/>
                </a:ext>
              </a:extLst>
            </p:cNvPr>
            <p:cNvCxnSpPr>
              <a:cxnSpLocks/>
            </p:cNvCxnSpPr>
            <p:nvPr/>
          </p:nvCxnSpPr>
          <p:spPr>
            <a:xfrm flipV="1">
              <a:off x="6415680" y="3500296"/>
              <a:ext cx="0" cy="1372761"/>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7116DCC0-4C2E-B0D7-7A62-9AC2E55148BC}"/>
                </a:ext>
              </a:extLst>
            </p:cNvPr>
            <p:cNvCxnSpPr>
              <a:cxnSpLocks/>
            </p:cNvCxnSpPr>
            <p:nvPr/>
          </p:nvCxnSpPr>
          <p:spPr>
            <a:xfrm>
              <a:off x="4556235" y="3498450"/>
              <a:ext cx="1867309"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578CD94-7D09-492D-86F2-84552C002A64}"/>
                    </a:ext>
                  </a:extLst>
                </p:cNvPr>
                <p:cNvSpPr txBox="1"/>
                <p:nvPr/>
              </p:nvSpPr>
              <p:spPr>
                <a:xfrm>
                  <a:off x="4612163" y="4489729"/>
                  <a:ext cx="50212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600" i="1" smtClean="0">
                            <a:latin typeface="Cambria Math" panose="02040503050406030204" pitchFamily="18" charset="0"/>
                          </a:rPr>
                          <m:t>𝒳</m:t>
                        </m:r>
                      </m:oMath>
                    </m:oMathPara>
                  </a14:m>
                  <a:endParaRPr kumimoji="1" lang="ja-JP" altLang="en-US" sz="3600"/>
                </a:p>
              </p:txBody>
            </p:sp>
          </mc:Choice>
          <mc:Fallback xmlns="">
            <p:sp>
              <p:nvSpPr>
                <p:cNvPr id="80" name="テキスト ボックス 79">
                  <a:extLst>
                    <a:ext uri="{FF2B5EF4-FFF2-40B4-BE49-F238E27FC236}">
                      <a16:creationId xmlns:a16="http://schemas.microsoft.com/office/drawing/2014/main" id="{2578CD94-7D09-492D-86F2-84552C002A64}"/>
                    </a:ext>
                  </a:extLst>
                </p:cNvPr>
                <p:cNvSpPr txBox="1">
                  <a:spLocks noRot="1" noChangeAspect="1" noMove="1" noResize="1" noEditPoints="1" noAdjustHandles="1" noChangeArrowheads="1" noChangeShapeType="1" noTextEdit="1"/>
                </p:cNvSpPr>
                <p:nvPr/>
              </p:nvSpPr>
              <p:spPr>
                <a:xfrm>
                  <a:off x="4612163" y="4489729"/>
                  <a:ext cx="502124" cy="553998"/>
                </a:xfrm>
                <a:prstGeom prst="rect">
                  <a:avLst/>
                </a:prstGeom>
                <a:blipFill>
                  <a:blip r:embed="rId3"/>
                  <a:stretch>
                    <a:fillRect l="-17073" r="-14634" b="-6667"/>
                  </a:stretch>
                </a:blipFill>
              </p:spPr>
              <p:txBody>
                <a:bodyPr/>
                <a:lstStyle/>
                <a:p>
                  <a:r>
                    <a:rPr lang="ja-JP" altLang="en-US">
                      <a:noFill/>
                    </a:rPr>
                    <a:t> </a:t>
                  </a:r>
                </a:p>
              </p:txBody>
            </p:sp>
          </mc:Fallback>
        </mc:AlternateContent>
      </p:grpSp>
      <p:grpSp>
        <p:nvGrpSpPr>
          <p:cNvPr id="250" name="グループ化 249">
            <a:extLst>
              <a:ext uri="{FF2B5EF4-FFF2-40B4-BE49-F238E27FC236}">
                <a16:creationId xmlns:a16="http://schemas.microsoft.com/office/drawing/2014/main" id="{26E49CB0-EEF5-ACA6-1DCE-6C75CE02AED6}"/>
              </a:ext>
            </a:extLst>
          </p:cNvPr>
          <p:cNvGrpSpPr/>
          <p:nvPr/>
        </p:nvGrpSpPr>
        <p:grpSpPr>
          <a:xfrm>
            <a:off x="5020725" y="2072282"/>
            <a:ext cx="6994659" cy="2970847"/>
            <a:chOff x="5020725" y="2072282"/>
            <a:chExt cx="6994659" cy="2970847"/>
          </a:xfrm>
        </p:grpSpPr>
        <p:sp>
          <p:nvSpPr>
            <p:cNvPr id="144" name="テキスト ボックス 143">
              <a:extLst>
                <a:ext uri="{FF2B5EF4-FFF2-40B4-BE49-F238E27FC236}">
                  <a16:creationId xmlns:a16="http://schemas.microsoft.com/office/drawing/2014/main" id="{441EF186-A8BB-DB2E-9DE3-F0AD2844ED11}"/>
                </a:ext>
              </a:extLst>
            </p:cNvPr>
            <p:cNvSpPr txBox="1"/>
            <p:nvPr/>
          </p:nvSpPr>
          <p:spPr>
            <a:xfrm>
              <a:off x="5020725" y="2072282"/>
              <a:ext cx="1719894" cy="369332"/>
            </a:xfrm>
            <a:prstGeom prst="rect">
              <a:avLst/>
            </a:prstGeom>
            <a:noFill/>
          </p:spPr>
          <p:txBody>
            <a:bodyPr wrap="none" rtlCol="0">
              <a:spAutoFit/>
            </a:bodyPr>
            <a:lstStyle/>
            <a:p>
              <a:r>
                <a:rPr kumimoji="1" lang="en-US" altLang="ja-JP" dirty="0"/>
                <a:t>Basic operations</a:t>
              </a:r>
              <a:endParaRPr kumimoji="1" lang="ja-JP" altLang="en-US"/>
            </a:p>
          </p:txBody>
        </p:sp>
        <p:grpSp>
          <p:nvGrpSpPr>
            <p:cNvPr id="148" name="グループ化 147">
              <a:extLst>
                <a:ext uri="{FF2B5EF4-FFF2-40B4-BE49-F238E27FC236}">
                  <a16:creationId xmlns:a16="http://schemas.microsoft.com/office/drawing/2014/main" id="{F818BE55-555C-2706-2587-D97D453FE472}"/>
                </a:ext>
              </a:extLst>
            </p:cNvPr>
            <p:cNvGrpSpPr/>
            <p:nvPr/>
          </p:nvGrpSpPr>
          <p:grpSpPr>
            <a:xfrm>
              <a:off x="5570751" y="2729711"/>
              <a:ext cx="949703" cy="762039"/>
              <a:chOff x="5690865" y="3587597"/>
              <a:chExt cx="1403327" cy="1126025"/>
            </a:xfrm>
          </p:grpSpPr>
          <p:sp>
            <p:nvSpPr>
              <p:cNvPr id="149" name="直方体 148">
                <a:extLst>
                  <a:ext uri="{FF2B5EF4-FFF2-40B4-BE49-F238E27FC236}">
                    <a16:creationId xmlns:a16="http://schemas.microsoft.com/office/drawing/2014/main" id="{110ABC17-6BCE-95EC-FA40-B37CBA78E1F5}"/>
                  </a:ext>
                </a:extLst>
              </p:cNvPr>
              <p:cNvSpPr/>
              <p:nvPr/>
            </p:nvSpPr>
            <p:spPr>
              <a:xfrm>
                <a:off x="5690865" y="3587597"/>
                <a:ext cx="1390208"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0" name="直線コネクタ 149">
                <a:extLst>
                  <a:ext uri="{FF2B5EF4-FFF2-40B4-BE49-F238E27FC236}">
                    <a16:creationId xmlns:a16="http://schemas.microsoft.com/office/drawing/2014/main" id="{1F28BAB9-0BF8-F5BA-339F-07BD21567371}"/>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E0E71179-0A9F-0C96-F8D3-2C24B25C6CA2}"/>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2E7DCC44-B984-BEFA-9404-78859B7CB5DE}"/>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4EBD38F5-9922-7A43-4C3D-B842AD4F1961}"/>
                    </a:ext>
                  </a:extLst>
                </p:cNvPr>
                <p:cNvSpPr txBox="1"/>
                <p:nvPr/>
              </p:nvSpPr>
              <p:spPr>
                <a:xfrm>
                  <a:off x="5102561" y="2629949"/>
                  <a:ext cx="4106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600" b="1" i="1">
                            <a:latin typeface="Cambria Math" panose="02040503050406030204" pitchFamily="18" charset="0"/>
                          </a:rPr>
                          <m:t>𝓧</m:t>
                        </m:r>
                      </m:oMath>
                    </m:oMathPara>
                  </a14:m>
                  <a:endParaRPr kumimoji="1" lang="ja-JP" altLang="en-US" sz="1600" b="1"/>
                </a:p>
              </p:txBody>
            </p:sp>
          </mc:Choice>
          <mc:Fallback xmlns="">
            <p:sp>
              <p:nvSpPr>
                <p:cNvPr id="154" name="テキスト ボックス 153">
                  <a:extLst>
                    <a:ext uri="{FF2B5EF4-FFF2-40B4-BE49-F238E27FC236}">
                      <a16:creationId xmlns:a16="http://schemas.microsoft.com/office/drawing/2014/main" id="{4EBD38F5-9922-7A43-4C3D-B842AD4F1961}"/>
                    </a:ext>
                  </a:extLst>
                </p:cNvPr>
                <p:cNvSpPr txBox="1">
                  <a:spLocks noRot="1" noChangeAspect="1" noMove="1" noResize="1" noEditPoints="1" noAdjustHandles="1" noChangeArrowheads="1" noChangeShapeType="1" noTextEdit="1"/>
                </p:cNvSpPr>
                <p:nvPr/>
              </p:nvSpPr>
              <p:spPr>
                <a:xfrm>
                  <a:off x="5102561" y="2629949"/>
                  <a:ext cx="410689" cy="338554"/>
                </a:xfrm>
                <a:prstGeom prst="rect">
                  <a:avLst/>
                </a:prstGeom>
                <a:blipFill>
                  <a:blip r:embed="rId4"/>
                  <a:stretch>
                    <a:fillRect/>
                  </a:stretch>
                </a:blipFill>
              </p:spPr>
              <p:txBody>
                <a:bodyPr/>
                <a:lstStyle/>
                <a:p>
                  <a:r>
                    <a:rPr lang="ja-JP" altLang="en-US">
                      <a:noFill/>
                    </a:rPr>
                    <a:t> </a:t>
                  </a:r>
                </a:p>
              </p:txBody>
            </p:sp>
          </mc:Fallback>
        </mc:AlternateContent>
        <p:grpSp>
          <p:nvGrpSpPr>
            <p:cNvPr id="157" name="グループ化 156">
              <a:extLst>
                <a:ext uri="{FF2B5EF4-FFF2-40B4-BE49-F238E27FC236}">
                  <a16:creationId xmlns:a16="http://schemas.microsoft.com/office/drawing/2014/main" id="{D0786C73-63F6-CBB3-6026-88831B1C5D39}"/>
                </a:ext>
              </a:extLst>
            </p:cNvPr>
            <p:cNvGrpSpPr/>
            <p:nvPr/>
          </p:nvGrpSpPr>
          <p:grpSpPr>
            <a:xfrm>
              <a:off x="5565203" y="3960408"/>
              <a:ext cx="949703" cy="762039"/>
              <a:chOff x="5690865" y="3587596"/>
              <a:chExt cx="1403327" cy="1126025"/>
            </a:xfrm>
          </p:grpSpPr>
          <p:sp>
            <p:nvSpPr>
              <p:cNvPr id="158" name="直方体 157">
                <a:extLst>
                  <a:ext uri="{FF2B5EF4-FFF2-40B4-BE49-F238E27FC236}">
                    <a16:creationId xmlns:a16="http://schemas.microsoft.com/office/drawing/2014/main" id="{3C43C590-5A19-D5FC-8FA5-D5D2EDC64767}"/>
                  </a:ext>
                </a:extLst>
              </p:cNvPr>
              <p:cNvSpPr/>
              <p:nvPr/>
            </p:nvSpPr>
            <p:spPr>
              <a:xfrm>
                <a:off x="5690865" y="3587596"/>
                <a:ext cx="1390209"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9" name="直線コネクタ 158">
                <a:extLst>
                  <a:ext uri="{FF2B5EF4-FFF2-40B4-BE49-F238E27FC236}">
                    <a16:creationId xmlns:a16="http://schemas.microsoft.com/office/drawing/2014/main" id="{0D2CE4BA-F85D-8E52-DBB8-47FF772D9F39}"/>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2F0CE45-86AA-D018-078A-29C8142D7F72}"/>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AC229CBD-8B51-C5F8-E1D9-BDB12A594670}"/>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2" name="テキスト ボックス 161">
                  <a:extLst>
                    <a:ext uri="{FF2B5EF4-FFF2-40B4-BE49-F238E27FC236}">
                      <a16:creationId xmlns:a16="http://schemas.microsoft.com/office/drawing/2014/main" id="{ED6CBC5B-B28D-7CC9-09A6-4BBD77856FDA}"/>
                    </a:ext>
                  </a:extLst>
                </p:cNvPr>
                <p:cNvSpPr txBox="1"/>
                <p:nvPr/>
              </p:nvSpPr>
              <p:spPr>
                <a:xfrm>
                  <a:off x="5095682" y="3885500"/>
                  <a:ext cx="4106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600" b="1" i="1">
                            <a:latin typeface="Cambria Math" panose="02040503050406030204" pitchFamily="18" charset="0"/>
                          </a:rPr>
                          <m:t>𝓧</m:t>
                        </m:r>
                      </m:oMath>
                    </m:oMathPara>
                  </a14:m>
                  <a:endParaRPr kumimoji="1" lang="ja-JP" altLang="en-US" sz="1600" b="1"/>
                </a:p>
              </p:txBody>
            </p:sp>
          </mc:Choice>
          <mc:Fallback xmlns="">
            <p:sp>
              <p:nvSpPr>
                <p:cNvPr id="162" name="テキスト ボックス 161">
                  <a:extLst>
                    <a:ext uri="{FF2B5EF4-FFF2-40B4-BE49-F238E27FC236}">
                      <a16:creationId xmlns:a16="http://schemas.microsoft.com/office/drawing/2014/main" id="{ED6CBC5B-B28D-7CC9-09A6-4BBD77856FDA}"/>
                    </a:ext>
                  </a:extLst>
                </p:cNvPr>
                <p:cNvSpPr txBox="1">
                  <a:spLocks noRot="1" noChangeAspect="1" noMove="1" noResize="1" noEditPoints="1" noAdjustHandles="1" noChangeArrowheads="1" noChangeShapeType="1" noTextEdit="1"/>
                </p:cNvSpPr>
                <p:nvPr/>
              </p:nvSpPr>
              <p:spPr>
                <a:xfrm>
                  <a:off x="5095682" y="3885500"/>
                  <a:ext cx="410689" cy="338554"/>
                </a:xfrm>
                <a:prstGeom prst="rect">
                  <a:avLst/>
                </a:prstGeom>
                <a:blipFill>
                  <a:blip r:embed="rId5"/>
                  <a:stretch>
                    <a:fillRect/>
                  </a:stretch>
                </a:blipFill>
              </p:spPr>
              <p:txBody>
                <a:bodyPr/>
                <a:lstStyle/>
                <a:p>
                  <a:r>
                    <a:rPr lang="ja-JP" altLang="en-US">
                      <a:noFill/>
                    </a:rPr>
                    <a:t> </a:t>
                  </a:r>
                </a:p>
              </p:txBody>
            </p:sp>
          </mc:Fallback>
        </mc:AlternateContent>
        <p:sp>
          <p:nvSpPr>
            <p:cNvPr id="171" name="フリーフォーム 170">
              <a:extLst>
                <a:ext uri="{FF2B5EF4-FFF2-40B4-BE49-F238E27FC236}">
                  <a16:creationId xmlns:a16="http://schemas.microsoft.com/office/drawing/2014/main" id="{099D55EB-583F-5DB9-9DF1-3FA26531187E}"/>
                </a:ext>
              </a:extLst>
            </p:cNvPr>
            <p:cNvSpPr/>
            <p:nvPr/>
          </p:nvSpPr>
          <p:spPr>
            <a:xfrm>
              <a:off x="5676005" y="2825507"/>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7" name="グループ化 176">
              <a:extLst>
                <a:ext uri="{FF2B5EF4-FFF2-40B4-BE49-F238E27FC236}">
                  <a16:creationId xmlns:a16="http://schemas.microsoft.com/office/drawing/2014/main" id="{BEF0B961-2E01-6F34-018E-44CD68860540}"/>
                </a:ext>
              </a:extLst>
            </p:cNvPr>
            <p:cNvGrpSpPr/>
            <p:nvPr/>
          </p:nvGrpSpPr>
          <p:grpSpPr>
            <a:xfrm>
              <a:off x="7988562" y="2863359"/>
              <a:ext cx="735462" cy="526800"/>
              <a:chOff x="7570312" y="3026474"/>
              <a:chExt cx="735462" cy="526800"/>
            </a:xfrm>
          </p:grpSpPr>
          <p:sp>
            <p:nvSpPr>
              <p:cNvPr id="156" name="正方形/長方形 155">
                <a:extLst>
                  <a:ext uri="{FF2B5EF4-FFF2-40B4-BE49-F238E27FC236}">
                    <a16:creationId xmlns:a16="http://schemas.microsoft.com/office/drawing/2014/main" id="{6BE33B51-21DB-B924-BF5C-7D9A1CE9207E}"/>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3" name="直線コネクタ 172">
                <a:extLst>
                  <a:ext uri="{FF2B5EF4-FFF2-40B4-BE49-F238E27FC236}">
                    <a16:creationId xmlns:a16="http://schemas.microsoft.com/office/drawing/2014/main" id="{D2E17397-4ABC-543E-9AB6-04C4CE681B64}"/>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8E14850B-0CF6-E7A8-010F-6A804B101F89}"/>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D0B05E2B-2649-AF54-8DB5-70A88C8A486D}"/>
                </a:ext>
              </a:extLst>
            </p:cNvPr>
            <p:cNvGrpSpPr/>
            <p:nvPr/>
          </p:nvGrpSpPr>
          <p:grpSpPr>
            <a:xfrm>
              <a:off x="7986866" y="3941337"/>
              <a:ext cx="989620" cy="778412"/>
              <a:chOff x="7721077" y="4113206"/>
              <a:chExt cx="989620" cy="778412"/>
            </a:xfrm>
          </p:grpSpPr>
          <p:grpSp>
            <p:nvGrpSpPr>
              <p:cNvPr id="178" name="グループ化 177">
                <a:extLst>
                  <a:ext uri="{FF2B5EF4-FFF2-40B4-BE49-F238E27FC236}">
                    <a16:creationId xmlns:a16="http://schemas.microsoft.com/office/drawing/2014/main" id="{1E64DBD1-A60F-3A6A-647F-9F48A26E9C2A}"/>
                  </a:ext>
                </a:extLst>
              </p:cNvPr>
              <p:cNvGrpSpPr/>
              <p:nvPr/>
            </p:nvGrpSpPr>
            <p:grpSpPr>
              <a:xfrm>
                <a:off x="7975235" y="4113206"/>
                <a:ext cx="735462" cy="526800"/>
                <a:chOff x="7570312" y="3026474"/>
                <a:chExt cx="735462" cy="526800"/>
              </a:xfrm>
            </p:grpSpPr>
            <p:sp>
              <p:nvSpPr>
                <p:cNvPr id="179" name="正方形/長方形 178">
                  <a:extLst>
                    <a:ext uri="{FF2B5EF4-FFF2-40B4-BE49-F238E27FC236}">
                      <a16:creationId xmlns:a16="http://schemas.microsoft.com/office/drawing/2014/main" id="{E73A18F5-AE39-5A9F-35C9-61B83198FD5B}"/>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0" name="直線コネクタ 179">
                  <a:extLst>
                    <a:ext uri="{FF2B5EF4-FFF2-40B4-BE49-F238E27FC236}">
                      <a16:creationId xmlns:a16="http://schemas.microsoft.com/office/drawing/2014/main" id="{E86B808D-D161-83CB-9246-C357C930B3A4}"/>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1D86DBE3-5F09-3E62-41E1-A2A64CA283D3}"/>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8279D014-8C02-46FE-E267-F463D7B67134}"/>
                  </a:ext>
                </a:extLst>
              </p:cNvPr>
              <p:cNvGrpSpPr/>
              <p:nvPr/>
            </p:nvGrpSpPr>
            <p:grpSpPr>
              <a:xfrm>
                <a:off x="7848156" y="4239012"/>
                <a:ext cx="735462" cy="526800"/>
                <a:chOff x="7570312" y="3026474"/>
                <a:chExt cx="735462" cy="526800"/>
              </a:xfrm>
            </p:grpSpPr>
            <p:sp>
              <p:nvSpPr>
                <p:cNvPr id="183" name="正方形/長方形 182">
                  <a:extLst>
                    <a:ext uri="{FF2B5EF4-FFF2-40B4-BE49-F238E27FC236}">
                      <a16:creationId xmlns:a16="http://schemas.microsoft.com/office/drawing/2014/main" id="{CB22E946-EDAE-2E3F-CF03-581F0434F6F3}"/>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4" name="直線コネクタ 183">
                  <a:extLst>
                    <a:ext uri="{FF2B5EF4-FFF2-40B4-BE49-F238E27FC236}">
                      <a16:creationId xmlns:a16="http://schemas.microsoft.com/office/drawing/2014/main" id="{417E859A-3111-5C77-25A3-478197EBE405}"/>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345253D-FDE8-AB88-0C55-91A71E515D3D}"/>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86" name="グループ化 185">
                <a:extLst>
                  <a:ext uri="{FF2B5EF4-FFF2-40B4-BE49-F238E27FC236}">
                    <a16:creationId xmlns:a16="http://schemas.microsoft.com/office/drawing/2014/main" id="{1F833DC3-AD76-6684-EAA1-3DEB93618ECA}"/>
                  </a:ext>
                </a:extLst>
              </p:cNvPr>
              <p:cNvGrpSpPr/>
              <p:nvPr/>
            </p:nvGrpSpPr>
            <p:grpSpPr>
              <a:xfrm>
                <a:off x="7721077" y="4364818"/>
                <a:ext cx="735462" cy="526800"/>
                <a:chOff x="7570312" y="3026474"/>
                <a:chExt cx="735462" cy="526800"/>
              </a:xfrm>
            </p:grpSpPr>
            <p:sp>
              <p:nvSpPr>
                <p:cNvPr id="187" name="正方形/長方形 186">
                  <a:extLst>
                    <a:ext uri="{FF2B5EF4-FFF2-40B4-BE49-F238E27FC236}">
                      <a16:creationId xmlns:a16="http://schemas.microsoft.com/office/drawing/2014/main" id="{EF607AEA-B258-76E6-4459-996AE44119DA}"/>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8" name="直線コネクタ 187">
                  <a:extLst>
                    <a:ext uri="{FF2B5EF4-FFF2-40B4-BE49-F238E27FC236}">
                      <a16:creationId xmlns:a16="http://schemas.microsoft.com/office/drawing/2014/main" id="{C2633408-2299-2346-5F82-E9F10986268B}"/>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041CF0CE-748B-6C45-4481-7AB91494ED5D}"/>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sp>
          <p:nvSpPr>
            <p:cNvPr id="191" name="フリーフォーム 190">
              <a:extLst>
                <a:ext uri="{FF2B5EF4-FFF2-40B4-BE49-F238E27FC236}">
                  <a16:creationId xmlns:a16="http://schemas.microsoft.com/office/drawing/2014/main" id="{83817221-BB11-829A-9656-1C7CAA29BD2B}"/>
                </a:ext>
              </a:extLst>
            </p:cNvPr>
            <p:cNvSpPr/>
            <p:nvPr/>
          </p:nvSpPr>
          <p:spPr>
            <a:xfrm>
              <a:off x="5704404" y="4025042"/>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フリーフォーム 191">
              <a:extLst>
                <a:ext uri="{FF2B5EF4-FFF2-40B4-BE49-F238E27FC236}">
                  <a16:creationId xmlns:a16="http://schemas.microsoft.com/office/drawing/2014/main" id="{38DCF8A7-3C8F-1BBF-FACF-B2D52D4ABE73}"/>
                </a:ext>
              </a:extLst>
            </p:cNvPr>
            <p:cNvSpPr/>
            <p:nvPr/>
          </p:nvSpPr>
          <p:spPr>
            <a:xfrm>
              <a:off x="5628995" y="4090894"/>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1" name="グループ化 210">
              <a:extLst>
                <a:ext uri="{FF2B5EF4-FFF2-40B4-BE49-F238E27FC236}">
                  <a16:creationId xmlns:a16="http://schemas.microsoft.com/office/drawing/2014/main" id="{6F50C8F8-6BC5-E56A-BD4A-D1C888813CB0}"/>
                </a:ext>
              </a:extLst>
            </p:cNvPr>
            <p:cNvGrpSpPr/>
            <p:nvPr/>
          </p:nvGrpSpPr>
          <p:grpSpPr>
            <a:xfrm>
              <a:off x="9431858" y="4075015"/>
              <a:ext cx="2186287" cy="531040"/>
              <a:chOff x="9431858" y="4275982"/>
              <a:chExt cx="2186287" cy="531040"/>
            </a:xfrm>
          </p:grpSpPr>
          <p:grpSp>
            <p:nvGrpSpPr>
              <p:cNvPr id="193" name="グループ化 192">
                <a:extLst>
                  <a:ext uri="{FF2B5EF4-FFF2-40B4-BE49-F238E27FC236}">
                    <a16:creationId xmlns:a16="http://schemas.microsoft.com/office/drawing/2014/main" id="{FD8F864B-3651-241D-3695-E3C3B5184E65}"/>
                  </a:ext>
                </a:extLst>
              </p:cNvPr>
              <p:cNvGrpSpPr/>
              <p:nvPr/>
            </p:nvGrpSpPr>
            <p:grpSpPr>
              <a:xfrm>
                <a:off x="10882683" y="4275982"/>
                <a:ext cx="735462" cy="526800"/>
                <a:chOff x="7570312" y="3026474"/>
                <a:chExt cx="735462" cy="526800"/>
              </a:xfrm>
            </p:grpSpPr>
            <p:sp>
              <p:nvSpPr>
                <p:cNvPr id="194" name="正方形/長方形 193">
                  <a:extLst>
                    <a:ext uri="{FF2B5EF4-FFF2-40B4-BE49-F238E27FC236}">
                      <a16:creationId xmlns:a16="http://schemas.microsoft.com/office/drawing/2014/main" id="{DACA1DB9-4838-C4ED-7DFC-0B7F0078700B}"/>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5" name="直線コネクタ 194">
                  <a:extLst>
                    <a:ext uri="{FF2B5EF4-FFF2-40B4-BE49-F238E27FC236}">
                      <a16:creationId xmlns:a16="http://schemas.microsoft.com/office/drawing/2014/main" id="{33D0A4B4-45AB-4FDC-8228-761A029423F2}"/>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9736B7-488E-FD2F-D369-58B053FD25C1}"/>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97" name="グループ化 196">
                <a:extLst>
                  <a:ext uri="{FF2B5EF4-FFF2-40B4-BE49-F238E27FC236}">
                    <a16:creationId xmlns:a16="http://schemas.microsoft.com/office/drawing/2014/main" id="{F0E92D3E-DAB8-0E6B-ECFF-8352066901C0}"/>
                  </a:ext>
                </a:extLst>
              </p:cNvPr>
              <p:cNvGrpSpPr/>
              <p:nvPr/>
            </p:nvGrpSpPr>
            <p:grpSpPr>
              <a:xfrm>
                <a:off x="10165028" y="4280222"/>
                <a:ext cx="735462" cy="526800"/>
                <a:chOff x="7570312" y="3026474"/>
                <a:chExt cx="735462" cy="526800"/>
              </a:xfrm>
            </p:grpSpPr>
            <p:sp>
              <p:nvSpPr>
                <p:cNvPr id="198" name="正方形/長方形 197">
                  <a:extLst>
                    <a:ext uri="{FF2B5EF4-FFF2-40B4-BE49-F238E27FC236}">
                      <a16:creationId xmlns:a16="http://schemas.microsoft.com/office/drawing/2014/main" id="{54616B3D-5EE3-4189-9CAA-FB24881E051F}"/>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9" name="直線コネクタ 198">
                  <a:extLst>
                    <a:ext uri="{FF2B5EF4-FFF2-40B4-BE49-F238E27FC236}">
                      <a16:creationId xmlns:a16="http://schemas.microsoft.com/office/drawing/2014/main" id="{12E31252-0349-410F-27C7-E0CEBE4F7FF8}"/>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49C4DA6C-2DCA-1C36-644F-04F45A17537C}"/>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201" name="グループ化 200">
                <a:extLst>
                  <a:ext uri="{FF2B5EF4-FFF2-40B4-BE49-F238E27FC236}">
                    <a16:creationId xmlns:a16="http://schemas.microsoft.com/office/drawing/2014/main" id="{885E8D2A-8AF4-76E5-C3F6-E5ED768DACB8}"/>
                  </a:ext>
                </a:extLst>
              </p:cNvPr>
              <p:cNvGrpSpPr/>
              <p:nvPr/>
            </p:nvGrpSpPr>
            <p:grpSpPr>
              <a:xfrm>
                <a:off x="9431858" y="4280222"/>
                <a:ext cx="735462" cy="526800"/>
                <a:chOff x="7570312" y="3026474"/>
                <a:chExt cx="735462" cy="526800"/>
              </a:xfrm>
            </p:grpSpPr>
            <p:sp>
              <p:nvSpPr>
                <p:cNvPr id="202" name="正方形/長方形 201">
                  <a:extLst>
                    <a:ext uri="{FF2B5EF4-FFF2-40B4-BE49-F238E27FC236}">
                      <a16:creationId xmlns:a16="http://schemas.microsoft.com/office/drawing/2014/main" id="{70C8CE01-9ED3-09D7-674A-E1CB32390EEC}"/>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3" name="直線コネクタ 202">
                  <a:extLst>
                    <a:ext uri="{FF2B5EF4-FFF2-40B4-BE49-F238E27FC236}">
                      <a16:creationId xmlns:a16="http://schemas.microsoft.com/office/drawing/2014/main" id="{46D22278-3A7A-8001-C9D9-094D040EC3A2}"/>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0EB403CE-11EC-37D8-3B9E-94D4EC2CA8EF}"/>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cxnSp>
          <p:nvCxnSpPr>
            <p:cNvPr id="205" name="直線矢印コネクタ 204">
              <a:extLst>
                <a:ext uri="{FF2B5EF4-FFF2-40B4-BE49-F238E27FC236}">
                  <a16:creationId xmlns:a16="http://schemas.microsoft.com/office/drawing/2014/main" id="{0C836006-8C20-DB52-02F3-732BAFD09765}"/>
                </a:ext>
              </a:extLst>
            </p:cNvPr>
            <p:cNvCxnSpPr>
              <a:cxnSpLocks/>
            </p:cNvCxnSpPr>
            <p:nvPr/>
          </p:nvCxnSpPr>
          <p:spPr>
            <a:xfrm flipH="1">
              <a:off x="6747446" y="3088715"/>
              <a:ext cx="1110934"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9A08CBA9-A7B0-EECD-3CE2-7742D73D2661}"/>
                </a:ext>
              </a:extLst>
            </p:cNvPr>
            <p:cNvSpPr txBox="1"/>
            <p:nvPr/>
          </p:nvSpPr>
          <p:spPr>
            <a:xfrm>
              <a:off x="6848389" y="3115302"/>
              <a:ext cx="851515" cy="646331"/>
            </a:xfrm>
            <a:prstGeom prst="rect">
              <a:avLst/>
            </a:prstGeom>
            <a:noFill/>
          </p:spPr>
          <p:txBody>
            <a:bodyPr wrap="none" rtlCol="0">
              <a:spAutoFit/>
            </a:bodyPr>
            <a:lstStyle/>
            <a:p>
              <a:r>
                <a:rPr kumimoji="1" lang="en-US" altLang="ja-JP" b="1" dirty="0">
                  <a:latin typeface="Times" pitchFamily="2" charset="0"/>
                </a:rPr>
                <a:t>Slicing</a:t>
              </a:r>
            </a:p>
            <a:p>
              <a:r>
                <a:rPr kumimoji="1" lang="en-US" altLang="ja-JP" dirty="0">
                  <a:latin typeface="Times" pitchFamily="2" charset="0"/>
                </a:rPr>
                <a:t>by</a:t>
              </a:r>
              <a:r>
                <a:rPr kumimoji="1" lang="en-US" altLang="ja-JP" dirty="0"/>
                <a:t> </a:t>
              </a:r>
              <a:r>
                <a:rPr kumimoji="1" lang="en-US" altLang="ja-JP" i="1" dirty="0" err="1">
                  <a:latin typeface="Times" pitchFamily="2" charset="0"/>
                </a:rPr>
                <a:t>i</a:t>
              </a:r>
              <a:endParaRPr kumimoji="1" lang="ja-JP" altLang="en-US" i="1" baseline="-25000">
                <a:latin typeface="Times" pitchFamily="2" charset="0"/>
              </a:endParaRPr>
            </a:p>
          </p:txBody>
        </p:sp>
        <p:cxnSp>
          <p:nvCxnSpPr>
            <p:cNvPr id="208" name="直線矢印コネクタ 207">
              <a:extLst>
                <a:ext uri="{FF2B5EF4-FFF2-40B4-BE49-F238E27FC236}">
                  <a16:creationId xmlns:a16="http://schemas.microsoft.com/office/drawing/2014/main" id="{40B08F65-8426-2AF8-FB85-0E5F95407CC3}"/>
                </a:ext>
              </a:extLst>
            </p:cNvPr>
            <p:cNvCxnSpPr>
              <a:cxnSpLocks/>
            </p:cNvCxnSpPr>
            <p:nvPr/>
          </p:nvCxnSpPr>
          <p:spPr>
            <a:xfrm flipH="1">
              <a:off x="6738702" y="4135577"/>
              <a:ext cx="11196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DEE0CD47-94BD-7548-F90C-36D6E1ECCA81}"/>
                </a:ext>
              </a:extLst>
            </p:cNvPr>
            <p:cNvSpPr txBox="1"/>
            <p:nvPr/>
          </p:nvSpPr>
          <p:spPr>
            <a:xfrm>
              <a:off x="6686264" y="4220559"/>
              <a:ext cx="1172116" cy="646331"/>
            </a:xfrm>
            <a:prstGeom prst="rect">
              <a:avLst/>
            </a:prstGeom>
            <a:noFill/>
          </p:spPr>
          <p:txBody>
            <a:bodyPr wrap="none" rtlCol="0">
              <a:spAutoFit/>
            </a:bodyPr>
            <a:lstStyle/>
            <a:p>
              <a:r>
                <a:rPr kumimoji="1" lang="en-US" altLang="ja-JP" b="1" dirty="0">
                  <a:latin typeface="Times" pitchFamily="2" charset="0"/>
                </a:rPr>
                <a:t>Unfolding</a:t>
              </a:r>
            </a:p>
            <a:p>
              <a:r>
                <a:rPr kumimoji="1" lang="en-US" altLang="ja-JP" dirty="0">
                  <a:latin typeface="Times" pitchFamily="2" charset="0"/>
                </a:rPr>
                <a:t>along</a:t>
              </a:r>
              <a:r>
                <a:rPr kumimoji="1" lang="en-US" altLang="ja-JP" dirty="0"/>
                <a:t> </a:t>
              </a:r>
              <a:r>
                <a:rPr kumimoji="1" lang="en-US" altLang="ja-JP" i="1" dirty="0">
                  <a:latin typeface="Times" pitchFamily="2" charset="0"/>
                </a:rPr>
                <a:t>I</a:t>
              </a:r>
              <a:endParaRPr kumimoji="1" lang="ja-JP" altLang="en-US" i="1" baseline="-25000">
                <a:latin typeface="Times" pitchFamily="2" charset="0"/>
              </a:endParaRPr>
            </a:p>
          </p:txBody>
        </p:sp>
        <p:sp>
          <p:nvSpPr>
            <p:cNvPr id="214" name="テキスト ボックス 213">
              <a:extLst>
                <a:ext uri="{FF2B5EF4-FFF2-40B4-BE49-F238E27FC236}">
                  <a16:creationId xmlns:a16="http://schemas.microsoft.com/office/drawing/2014/main" id="{4D6524DA-133F-3DC4-D615-5A89A394F5E6}"/>
                </a:ext>
              </a:extLst>
            </p:cNvPr>
            <p:cNvSpPr txBox="1"/>
            <p:nvPr/>
          </p:nvSpPr>
          <p:spPr>
            <a:xfrm>
              <a:off x="8762045" y="2943915"/>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215" name="テキスト ボックス 214">
              <a:extLst>
                <a:ext uri="{FF2B5EF4-FFF2-40B4-BE49-F238E27FC236}">
                  <a16:creationId xmlns:a16="http://schemas.microsoft.com/office/drawing/2014/main" id="{DB1E959B-5D06-F92B-383A-E9EBA7E3613E}"/>
                </a:ext>
              </a:extLst>
            </p:cNvPr>
            <p:cNvSpPr txBox="1"/>
            <p:nvPr/>
          </p:nvSpPr>
          <p:spPr>
            <a:xfrm>
              <a:off x="8176796" y="3410022"/>
              <a:ext cx="351378"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a:t>
              </a:r>
              <a:endParaRPr kumimoji="1" lang="ja-JP" altLang="en-US">
                <a:solidFill>
                  <a:srgbClr val="00B050"/>
                </a:solidFill>
                <a:latin typeface="Times New Roman" panose="02020603050405020304" pitchFamily="18" charset="0"/>
                <a:cs typeface="Times New Roman" panose="02020603050405020304" pitchFamily="18" charset="0"/>
              </a:endParaRPr>
            </a:p>
          </p:txBody>
        </p:sp>
        <p:sp>
          <p:nvSpPr>
            <p:cNvPr id="216" name="テキスト ボックス 215">
              <a:extLst>
                <a:ext uri="{FF2B5EF4-FFF2-40B4-BE49-F238E27FC236}">
                  <a16:creationId xmlns:a16="http://schemas.microsoft.com/office/drawing/2014/main" id="{B23BB087-0B31-8FCA-FBF2-4635330F8B2C}"/>
                </a:ext>
              </a:extLst>
            </p:cNvPr>
            <p:cNvSpPr txBox="1"/>
            <p:nvPr/>
          </p:nvSpPr>
          <p:spPr>
            <a:xfrm>
              <a:off x="11664006" y="4149745"/>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217" name="テキスト ボックス 216">
              <a:extLst>
                <a:ext uri="{FF2B5EF4-FFF2-40B4-BE49-F238E27FC236}">
                  <a16:creationId xmlns:a16="http://schemas.microsoft.com/office/drawing/2014/main" id="{B69757ED-96D6-8AEA-A8E4-74EEF16070CD}"/>
                </a:ext>
              </a:extLst>
            </p:cNvPr>
            <p:cNvSpPr txBox="1"/>
            <p:nvPr/>
          </p:nvSpPr>
          <p:spPr>
            <a:xfrm>
              <a:off x="10165028" y="4673797"/>
              <a:ext cx="729687"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 </a:t>
              </a:r>
              <a:r>
                <a:rPr kumimoji="1" lang="en-US" altLang="ja-JP" dirty="0">
                  <a:latin typeface="Times New Roman" panose="02020603050405020304" pitchFamily="18" charset="0"/>
                  <a:cs typeface="Times New Roman" panose="02020603050405020304" pitchFamily="18" charset="0"/>
                </a:rPr>
                <a:t>x</a:t>
              </a:r>
              <a:r>
                <a:rPr kumimoji="1" lang="en-US" altLang="ja-JP" dirty="0">
                  <a:solidFill>
                    <a:srgbClr val="00B050"/>
                  </a:solidFill>
                  <a:latin typeface="Times New Roman" panose="02020603050405020304" pitchFamily="18" charset="0"/>
                  <a:cs typeface="Times New Roman" panose="02020603050405020304" pitchFamily="18" charset="0"/>
                </a:rPr>
                <a:t> </a:t>
              </a:r>
              <a:r>
                <a:rPr kumimoji="1" lang="en-US" altLang="ja-JP" b="1" i="1" dirty="0">
                  <a:solidFill>
                    <a:srgbClr val="C00000"/>
                  </a:solidFill>
                  <a:latin typeface="Times New Roman" panose="02020603050405020304" pitchFamily="18" charset="0"/>
                  <a:cs typeface="Times New Roman" panose="02020603050405020304" pitchFamily="18" charset="0"/>
                </a:rPr>
                <a:t>I</a:t>
              </a:r>
              <a:r>
                <a:rPr kumimoji="1" lang="en-US" altLang="ja-JP" baseline="-25000" dirty="0">
                  <a:solidFill>
                    <a:srgbClr val="C00000"/>
                  </a:solidFill>
                  <a:latin typeface="Times New Roman" panose="02020603050405020304" pitchFamily="18" charset="0"/>
                  <a:cs typeface="Times New Roman" panose="02020603050405020304" pitchFamily="18" charset="0"/>
                </a:rPr>
                <a:t>2</a:t>
              </a:r>
              <a:endParaRPr kumimoji="1" lang="ja-JP" altLang="en-US">
                <a:solidFill>
                  <a:srgbClr val="C00000"/>
                </a:solidFill>
                <a:latin typeface="Times New Roman" panose="02020603050405020304" pitchFamily="18" charset="0"/>
                <a:cs typeface="Times New Roman" panose="02020603050405020304" pitchFamily="18" charset="0"/>
              </a:endParaRPr>
            </a:p>
          </p:txBody>
        </p:sp>
      </p:grpSp>
      <p:grpSp>
        <p:nvGrpSpPr>
          <p:cNvPr id="251" name="グループ化 250">
            <a:extLst>
              <a:ext uri="{FF2B5EF4-FFF2-40B4-BE49-F238E27FC236}">
                <a16:creationId xmlns:a16="http://schemas.microsoft.com/office/drawing/2014/main" id="{6348EB74-B904-8FCB-939B-A6D42C02AD24}"/>
              </a:ext>
            </a:extLst>
          </p:cNvPr>
          <p:cNvGrpSpPr/>
          <p:nvPr/>
        </p:nvGrpSpPr>
        <p:grpSpPr>
          <a:xfrm>
            <a:off x="5020725" y="5243476"/>
            <a:ext cx="6166585" cy="1565421"/>
            <a:chOff x="5020725" y="5243476"/>
            <a:chExt cx="6166585" cy="1565421"/>
          </a:xfrm>
        </p:grpSpPr>
        <p:sp>
          <p:nvSpPr>
            <p:cNvPr id="145" name="テキスト ボックス 144">
              <a:extLst>
                <a:ext uri="{FF2B5EF4-FFF2-40B4-BE49-F238E27FC236}">
                  <a16:creationId xmlns:a16="http://schemas.microsoft.com/office/drawing/2014/main" id="{31E02F72-0374-A0D2-C29C-7959134DB0E7}"/>
                </a:ext>
              </a:extLst>
            </p:cNvPr>
            <p:cNvSpPr txBox="1"/>
            <p:nvPr/>
          </p:nvSpPr>
          <p:spPr>
            <a:xfrm>
              <a:off x="5020725" y="5243476"/>
              <a:ext cx="1603324" cy="369332"/>
            </a:xfrm>
            <a:prstGeom prst="rect">
              <a:avLst/>
            </a:prstGeom>
            <a:noFill/>
          </p:spPr>
          <p:txBody>
            <a:bodyPr wrap="none" rtlCol="0">
              <a:spAutoFit/>
            </a:bodyPr>
            <a:lstStyle/>
            <a:p>
              <a:r>
                <a:rPr kumimoji="1" lang="en-US" altLang="ja-JP" dirty="0"/>
                <a:t>Decomposition</a:t>
              </a:r>
              <a:endParaRPr kumimoji="1" lang="ja-JP" altLang="en-US"/>
            </a:p>
          </p:txBody>
        </p:sp>
        <p:grpSp>
          <p:nvGrpSpPr>
            <p:cNvPr id="218" name="グループ化 217">
              <a:extLst>
                <a:ext uri="{FF2B5EF4-FFF2-40B4-BE49-F238E27FC236}">
                  <a16:creationId xmlns:a16="http://schemas.microsoft.com/office/drawing/2014/main" id="{A574F2C5-69FC-E47C-F214-44EC4D9CE0B8}"/>
                </a:ext>
              </a:extLst>
            </p:cNvPr>
            <p:cNvGrpSpPr/>
            <p:nvPr/>
          </p:nvGrpSpPr>
          <p:grpSpPr>
            <a:xfrm>
              <a:off x="5563114" y="5886784"/>
              <a:ext cx="733400" cy="588478"/>
              <a:chOff x="5690865" y="3587597"/>
              <a:chExt cx="1403327" cy="1126025"/>
            </a:xfrm>
          </p:grpSpPr>
          <p:sp>
            <p:nvSpPr>
              <p:cNvPr id="219" name="直方体 218">
                <a:extLst>
                  <a:ext uri="{FF2B5EF4-FFF2-40B4-BE49-F238E27FC236}">
                    <a16:creationId xmlns:a16="http://schemas.microsoft.com/office/drawing/2014/main" id="{A7F72CDC-FE1A-29D4-F2CD-0C760843735F}"/>
                  </a:ext>
                </a:extLst>
              </p:cNvPr>
              <p:cNvSpPr/>
              <p:nvPr/>
            </p:nvSpPr>
            <p:spPr>
              <a:xfrm>
                <a:off x="5690865" y="3587597"/>
                <a:ext cx="1390208"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20" name="直線コネクタ 219">
                <a:extLst>
                  <a:ext uri="{FF2B5EF4-FFF2-40B4-BE49-F238E27FC236}">
                    <a16:creationId xmlns:a16="http://schemas.microsoft.com/office/drawing/2014/main" id="{80675DD4-91E0-F6D7-8B2C-486740853BB1}"/>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8C23BA75-0015-1184-08A9-D57B59B7E608}"/>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691C7F-BE47-D920-1AFD-AE1944C3D440}"/>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p:cxnSp>
          <p:nvCxnSpPr>
            <p:cNvPr id="223" name="直線矢印コネクタ 222">
              <a:extLst>
                <a:ext uri="{FF2B5EF4-FFF2-40B4-BE49-F238E27FC236}">
                  <a16:creationId xmlns:a16="http://schemas.microsoft.com/office/drawing/2014/main" id="{00867B19-B988-3C8E-E9FA-179734E1909D}"/>
                </a:ext>
              </a:extLst>
            </p:cNvPr>
            <p:cNvCxnSpPr>
              <a:cxnSpLocks/>
            </p:cNvCxnSpPr>
            <p:nvPr/>
          </p:nvCxnSpPr>
          <p:spPr>
            <a:xfrm flipH="1">
              <a:off x="6465292" y="6159215"/>
              <a:ext cx="383097"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41" name="グループ化 240">
              <a:extLst>
                <a:ext uri="{FF2B5EF4-FFF2-40B4-BE49-F238E27FC236}">
                  <a16:creationId xmlns:a16="http://schemas.microsoft.com/office/drawing/2014/main" id="{0589C113-CF05-0B90-03C1-25DD7CFB09E4}"/>
                </a:ext>
              </a:extLst>
            </p:cNvPr>
            <p:cNvGrpSpPr/>
            <p:nvPr/>
          </p:nvGrpSpPr>
          <p:grpSpPr>
            <a:xfrm>
              <a:off x="7087846" y="5890760"/>
              <a:ext cx="1988278" cy="610007"/>
              <a:chOff x="7087846" y="5961099"/>
              <a:chExt cx="1988278" cy="610007"/>
            </a:xfrm>
          </p:grpSpPr>
          <p:grpSp>
            <p:nvGrpSpPr>
              <p:cNvPr id="230" name="グループ化 229">
                <a:extLst>
                  <a:ext uri="{FF2B5EF4-FFF2-40B4-BE49-F238E27FC236}">
                    <a16:creationId xmlns:a16="http://schemas.microsoft.com/office/drawing/2014/main" id="{1C3562F7-61BB-771B-FBD1-DD161B73A292}"/>
                  </a:ext>
                </a:extLst>
              </p:cNvPr>
              <p:cNvGrpSpPr/>
              <p:nvPr/>
            </p:nvGrpSpPr>
            <p:grpSpPr>
              <a:xfrm>
                <a:off x="7087846" y="6005275"/>
                <a:ext cx="421390" cy="565831"/>
                <a:chOff x="7226603" y="6004733"/>
                <a:chExt cx="421390" cy="565831"/>
              </a:xfrm>
            </p:grpSpPr>
            <p:sp>
              <p:nvSpPr>
                <p:cNvPr id="226" name="正方形/長方形 225">
                  <a:extLst>
                    <a:ext uri="{FF2B5EF4-FFF2-40B4-BE49-F238E27FC236}">
                      <a16:creationId xmlns:a16="http://schemas.microsoft.com/office/drawing/2014/main" id="{0A0B9521-7DD8-CB27-F1AC-7CBDFE8E3F97}"/>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60172FB0-7544-19EE-D460-43FCC0E2CBCC}"/>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CDBF6C58-DBD1-6049-B114-E839D38A7063}"/>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 name="グループ化 230">
                <a:extLst>
                  <a:ext uri="{FF2B5EF4-FFF2-40B4-BE49-F238E27FC236}">
                    <a16:creationId xmlns:a16="http://schemas.microsoft.com/office/drawing/2014/main" id="{CCB81A62-F89C-5C88-BEC1-96620C0635E5}"/>
                  </a:ext>
                </a:extLst>
              </p:cNvPr>
              <p:cNvGrpSpPr/>
              <p:nvPr/>
            </p:nvGrpSpPr>
            <p:grpSpPr>
              <a:xfrm>
                <a:off x="7871290" y="5983187"/>
                <a:ext cx="421390" cy="565831"/>
                <a:chOff x="7226603" y="6004733"/>
                <a:chExt cx="421390" cy="565831"/>
              </a:xfrm>
            </p:grpSpPr>
            <p:sp>
              <p:nvSpPr>
                <p:cNvPr id="232" name="正方形/長方形 231">
                  <a:extLst>
                    <a:ext uri="{FF2B5EF4-FFF2-40B4-BE49-F238E27FC236}">
                      <a16:creationId xmlns:a16="http://schemas.microsoft.com/office/drawing/2014/main" id="{F2972BAB-66DF-02D7-602C-E6051FC8A1C6}"/>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15C6B0AC-7B73-8408-D467-96309E8A8F18}"/>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a:extLst>
                    <a:ext uri="{FF2B5EF4-FFF2-40B4-BE49-F238E27FC236}">
                      <a16:creationId xmlns:a16="http://schemas.microsoft.com/office/drawing/2014/main" id="{2401BAFB-D3F6-A3B0-C091-74E5301AE5C1}"/>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5" name="グループ化 234">
                <a:extLst>
                  <a:ext uri="{FF2B5EF4-FFF2-40B4-BE49-F238E27FC236}">
                    <a16:creationId xmlns:a16="http://schemas.microsoft.com/office/drawing/2014/main" id="{48C4EFB0-1A7A-ED5D-4D4A-1688DE36EBAD}"/>
                  </a:ext>
                </a:extLst>
              </p:cNvPr>
              <p:cNvGrpSpPr/>
              <p:nvPr/>
            </p:nvGrpSpPr>
            <p:grpSpPr>
              <a:xfrm>
                <a:off x="8654734" y="5961099"/>
                <a:ext cx="421390" cy="565831"/>
                <a:chOff x="7226603" y="6004733"/>
                <a:chExt cx="421390" cy="565831"/>
              </a:xfrm>
            </p:grpSpPr>
            <p:sp>
              <p:nvSpPr>
                <p:cNvPr id="236" name="正方形/長方形 235">
                  <a:extLst>
                    <a:ext uri="{FF2B5EF4-FFF2-40B4-BE49-F238E27FC236}">
                      <a16:creationId xmlns:a16="http://schemas.microsoft.com/office/drawing/2014/main" id="{18E15A14-1A16-FCBF-0552-A2C93AF86BCE}"/>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0FE1B82B-5E15-DB63-4022-D1908AA858B3}"/>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a:extLst>
                    <a:ext uri="{FF2B5EF4-FFF2-40B4-BE49-F238E27FC236}">
                      <a16:creationId xmlns:a16="http://schemas.microsoft.com/office/drawing/2014/main" id="{ED15AC0F-7A4B-B0DB-5E3A-344BF6C1DFC1}"/>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9" name="テキスト ボックス 238">
                <a:extLst>
                  <a:ext uri="{FF2B5EF4-FFF2-40B4-BE49-F238E27FC236}">
                    <a16:creationId xmlns:a16="http://schemas.microsoft.com/office/drawing/2014/main" id="{6D8DCEB6-9868-9080-8218-899FDEFC9EED}"/>
                  </a:ext>
                </a:extLst>
              </p:cNvPr>
              <p:cNvSpPr txBox="1"/>
              <p:nvPr/>
            </p:nvSpPr>
            <p:spPr>
              <a:xfrm>
                <a:off x="7545588" y="6067096"/>
                <a:ext cx="300082" cy="369332"/>
              </a:xfrm>
              <a:prstGeom prst="rect">
                <a:avLst/>
              </a:prstGeom>
              <a:noFill/>
            </p:spPr>
            <p:txBody>
              <a:bodyPr wrap="none" rtlCol="0">
                <a:spAutoFit/>
              </a:bodyPr>
              <a:lstStyle/>
              <a:p>
                <a:r>
                  <a:rPr kumimoji="1" lang="en-US" altLang="ja-JP" dirty="0"/>
                  <a:t>+</a:t>
                </a:r>
                <a:endParaRPr kumimoji="1" lang="ja-JP" altLang="en-US"/>
              </a:p>
            </p:txBody>
          </p:sp>
          <p:sp>
            <p:nvSpPr>
              <p:cNvPr id="240" name="テキスト ボックス 239">
                <a:extLst>
                  <a:ext uri="{FF2B5EF4-FFF2-40B4-BE49-F238E27FC236}">
                    <a16:creationId xmlns:a16="http://schemas.microsoft.com/office/drawing/2014/main" id="{CB120044-901B-C2FB-2CA1-3AB8E0BB7BA0}"/>
                  </a:ext>
                </a:extLst>
              </p:cNvPr>
              <p:cNvSpPr txBox="1"/>
              <p:nvPr/>
            </p:nvSpPr>
            <p:spPr>
              <a:xfrm>
                <a:off x="8311565" y="6067168"/>
                <a:ext cx="300082" cy="369332"/>
              </a:xfrm>
              <a:prstGeom prst="rect">
                <a:avLst/>
              </a:prstGeom>
              <a:noFill/>
            </p:spPr>
            <p:txBody>
              <a:bodyPr wrap="none" rtlCol="0">
                <a:spAutoFit/>
              </a:bodyPr>
              <a:lstStyle/>
              <a:p>
                <a:r>
                  <a:rPr kumimoji="1" lang="en-US" altLang="ja-JP" dirty="0"/>
                  <a:t>+</a:t>
                </a:r>
                <a:endParaRPr kumimoji="1" lang="ja-JP" altLang="en-US"/>
              </a:p>
            </p:txBody>
          </p:sp>
        </p:grpSp>
        <p:grpSp>
          <p:nvGrpSpPr>
            <p:cNvPr id="246" name="グループ化 245">
              <a:extLst>
                <a:ext uri="{FF2B5EF4-FFF2-40B4-BE49-F238E27FC236}">
                  <a16:creationId xmlns:a16="http://schemas.microsoft.com/office/drawing/2014/main" id="{93BA1462-8BAE-62CF-5E31-3BF302AB34F3}"/>
                </a:ext>
              </a:extLst>
            </p:cNvPr>
            <p:cNvGrpSpPr/>
            <p:nvPr/>
          </p:nvGrpSpPr>
          <p:grpSpPr>
            <a:xfrm>
              <a:off x="9641770" y="5628638"/>
              <a:ext cx="1545540" cy="785757"/>
              <a:chOff x="9925762" y="5712480"/>
              <a:chExt cx="1545540" cy="785757"/>
            </a:xfrm>
          </p:grpSpPr>
          <p:sp>
            <p:nvSpPr>
              <p:cNvPr id="242" name="直方体 241">
                <a:extLst>
                  <a:ext uri="{FF2B5EF4-FFF2-40B4-BE49-F238E27FC236}">
                    <a16:creationId xmlns:a16="http://schemas.microsoft.com/office/drawing/2014/main" id="{2DAAD80C-E6F9-587D-B535-EBB85970E613}"/>
                  </a:ext>
                </a:extLst>
              </p:cNvPr>
              <p:cNvSpPr/>
              <p:nvPr/>
            </p:nvSpPr>
            <p:spPr>
              <a:xfrm>
                <a:off x="10390239" y="6043264"/>
                <a:ext cx="382156" cy="402880"/>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3" name="正方形/長方形 242">
                <a:extLst>
                  <a:ext uri="{FF2B5EF4-FFF2-40B4-BE49-F238E27FC236}">
                    <a16:creationId xmlns:a16="http://schemas.microsoft.com/office/drawing/2014/main" id="{18D8D9B4-AC66-0616-9344-BBB0D92F58BF}"/>
                  </a:ext>
                </a:extLst>
              </p:cNvPr>
              <p:cNvSpPr/>
              <p:nvPr/>
            </p:nvSpPr>
            <p:spPr>
              <a:xfrm>
                <a:off x="9925762" y="6047926"/>
                <a:ext cx="300083" cy="45031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a:extLst>
                  <a:ext uri="{FF2B5EF4-FFF2-40B4-BE49-F238E27FC236}">
                    <a16:creationId xmlns:a16="http://schemas.microsoft.com/office/drawing/2014/main" id="{E2C946F6-03C9-1ECE-486F-09DC93771B60}"/>
                  </a:ext>
                </a:extLst>
              </p:cNvPr>
              <p:cNvSpPr/>
              <p:nvPr/>
            </p:nvSpPr>
            <p:spPr>
              <a:xfrm>
                <a:off x="10936789" y="6164111"/>
                <a:ext cx="534513" cy="240728"/>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平行四辺形 244">
                <a:extLst>
                  <a:ext uri="{FF2B5EF4-FFF2-40B4-BE49-F238E27FC236}">
                    <a16:creationId xmlns:a16="http://schemas.microsoft.com/office/drawing/2014/main" id="{1F1B4FB0-BB32-8ABE-5A17-BDB5C7594E61}"/>
                  </a:ext>
                </a:extLst>
              </p:cNvPr>
              <p:cNvSpPr/>
              <p:nvPr/>
            </p:nvSpPr>
            <p:spPr>
              <a:xfrm>
                <a:off x="10487452" y="5712480"/>
                <a:ext cx="351378" cy="214607"/>
              </a:xfrm>
              <a:prstGeom prst="parallelogram">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7" name="テキスト ボックス 246">
              <a:extLst>
                <a:ext uri="{FF2B5EF4-FFF2-40B4-BE49-F238E27FC236}">
                  <a16:creationId xmlns:a16="http://schemas.microsoft.com/office/drawing/2014/main" id="{8CBE7F7B-4ABB-7FA5-7B26-AC54EE1275DE}"/>
                </a:ext>
              </a:extLst>
            </p:cNvPr>
            <p:cNvSpPr txBox="1"/>
            <p:nvPr/>
          </p:nvSpPr>
          <p:spPr>
            <a:xfrm>
              <a:off x="9210269" y="6199191"/>
              <a:ext cx="242374" cy="369332"/>
            </a:xfrm>
            <a:prstGeom prst="rect">
              <a:avLst/>
            </a:prstGeom>
            <a:noFill/>
          </p:spPr>
          <p:txBody>
            <a:bodyPr wrap="none" rtlCol="0">
              <a:spAutoFit/>
            </a:bodyPr>
            <a:lstStyle/>
            <a:p>
              <a:r>
                <a:rPr kumimoji="1" lang="en-US" altLang="ja-JP" dirty="0"/>
                <a:t>,</a:t>
              </a:r>
              <a:endParaRPr kumimoji="1" lang="ja-JP" altLang="en-US"/>
            </a:p>
          </p:txBody>
        </p:sp>
        <p:sp>
          <p:nvSpPr>
            <p:cNvPr id="248" name="テキスト ボックス 247">
              <a:extLst>
                <a:ext uri="{FF2B5EF4-FFF2-40B4-BE49-F238E27FC236}">
                  <a16:creationId xmlns:a16="http://schemas.microsoft.com/office/drawing/2014/main" id="{14ECAB4A-A80D-FCDF-F066-35CDFAAF47F1}"/>
                </a:ext>
              </a:extLst>
            </p:cNvPr>
            <p:cNvSpPr txBox="1"/>
            <p:nvPr/>
          </p:nvSpPr>
          <p:spPr>
            <a:xfrm>
              <a:off x="7339630" y="6531898"/>
              <a:ext cx="1315104" cy="276999"/>
            </a:xfrm>
            <a:prstGeom prst="rect">
              <a:avLst/>
            </a:prstGeom>
            <a:noFill/>
          </p:spPr>
          <p:txBody>
            <a:bodyPr wrap="none" rtlCol="0">
              <a:spAutoFit/>
            </a:bodyPr>
            <a:lstStyle/>
            <a:p>
              <a:r>
                <a:rPr kumimoji="1" lang="en-US" altLang="ja-JP" sz="1200" dirty="0"/>
                <a:t>CP decomposition</a:t>
              </a:r>
              <a:endParaRPr kumimoji="1" lang="ja-JP" altLang="en-US" sz="1200"/>
            </a:p>
          </p:txBody>
        </p:sp>
        <p:sp>
          <p:nvSpPr>
            <p:cNvPr id="249" name="テキスト ボックス 248">
              <a:extLst>
                <a:ext uri="{FF2B5EF4-FFF2-40B4-BE49-F238E27FC236}">
                  <a16:creationId xmlns:a16="http://schemas.microsoft.com/office/drawing/2014/main" id="{4275475B-5ACD-CA68-F1E4-5B3148C6A14B}"/>
                </a:ext>
              </a:extLst>
            </p:cNvPr>
            <p:cNvSpPr txBox="1"/>
            <p:nvPr/>
          </p:nvSpPr>
          <p:spPr>
            <a:xfrm>
              <a:off x="9627011" y="6500767"/>
              <a:ext cx="1560299" cy="276999"/>
            </a:xfrm>
            <a:prstGeom prst="rect">
              <a:avLst/>
            </a:prstGeom>
            <a:noFill/>
          </p:spPr>
          <p:txBody>
            <a:bodyPr wrap="none" rtlCol="0">
              <a:spAutoFit/>
            </a:bodyPr>
            <a:lstStyle/>
            <a:p>
              <a:r>
                <a:rPr kumimoji="1" lang="en-US" altLang="ja-JP" sz="1200" dirty="0"/>
                <a:t>Tucker decomposition</a:t>
              </a:r>
              <a:endParaRPr kumimoji="1" lang="ja-JP" altLang="en-US" sz="1200"/>
            </a:p>
          </p:txBody>
        </p:sp>
      </p:grpSp>
    </p:spTree>
    <p:extLst>
      <p:ext uri="{BB962C8B-B14F-4D97-AF65-F5344CB8AC3E}">
        <p14:creationId xmlns:p14="http://schemas.microsoft.com/office/powerpoint/2010/main" val="28525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wipe(left)">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1"/>
                                        </p:tgtEl>
                                        <p:attrNameLst>
                                          <p:attrName>style.visibility</p:attrName>
                                        </p:attrNameLst>
                                      </p:cBhvr>
                                      <p:to>
                                        <p:strVal val="visible"/>
                                      </p:to>
                                    </p:set>
                                    <p:animEffect transition="in" filter="wipe(left)">
                                      <p:cBhvr>
                                        <p:cTn id="12"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4370F9-FD95-21A5-A417-455A483FBE76}"/>
              </a:ext>
            </a:extLst>
          </p:cNvPr>
          <p:cNvSpPr>
            <a:spLocks noGrp="1"/>
          </p:cNvSpPr>
          <p:nvPr>
            <p:ph type="title"/>
          </p:nvPr>
        </p:nvSpPr>
        <p:spPr/>
        <p:txBody>
          <a:bodyPr/>
          <a:lstStyle/>
          <a:p>
            <a:r>
              <a:rPr kumimoji="1" lang="en-US" altLang="ja-JP" dirty="0"/>
              <a:t>Tensor based Visual Analytics</a:t>
            </a:r>
            <a:endParaRPr kumimoji="1" lang="ja-JP" altLang="en-US"/>
          </a:p>
        </p:txBody>
      </p:sp>
      <p:sp>
        <p:nvSpPr>
          <p:cNvPr id="3" name="コンテンツ プレースホルダー 2">
            <a:extLst>
              <a:ext uri="{FF2B5EF4-FFF2-40B4-BE49-F238E27FC236}">
                <a16:creationId xmlns:a16="http://schemas.microsoft.com/office/drawing/2014/main" id="{597E70DE-E0C8-122E-CF91-8437BF0489EF}"/>
              </a:ext>
            </a:extLst>
          </p:cNvPr>
          <p:cNvSpPr>
            <a:spLocks noGrp="1"/>
          </p:cNvSpPr>
          <p:nvPr>
            <p:ph idx="1"/>
          </p:nvPr>
        </p:nvSpPr>
        <p:spPr/>
        <p:txBody>
          <a:bodyPr/>
          <a:lstStyle/>
          <a:p>
            <a:pPr marL="514350" indent="-514350">
              <a:buFont typeface="+mj-lt"/>
              <a:buAutoNum type="arabicPeriod"/>
            </a:pPr>
            <a:r>
              <a:rPr lang="en-US" altLang="ja-JP" dirty="0"/>
              <a:t>HPC system log data analysis</a:t>
            </a:r>
          </a:p>
          <a:p>
            <a:pPr marL="514350" indent="-514350">
              <a:buFont typeface="+mj-lt"/>
              <a:buAutoNum type="arabicPeriod"/>
            </a:pPr>
            <a:r>
              <a:rPr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D8704582-1D27-BF12-14D5-DDD0A4D0B705}"/>
              </a:ext>
            </a:extLst>
          </p:cNvPr>
          <p:cNvSpPr>
            <a:spLocks noGrp="1"/>
          </p:cNvSpPr>
          <p:nvPr>
            <p:ph type="sldNum" sz="quarter" idx="12"/>
          </p:nvPr>
        </p:nvSpPr>
        <p:spPr/>
        <p:txBody>
          <a:bodyPr/>
          <a:lstStyle/>
          <a:p>
            <a:fld id="{8343F915-22A9-B940-AE53-181F7864E849}" type="slidenum">
              <a:rPr kumimoji="1" lang="ja-JP" altLang="en-US" smtClean="0"/>
              <a:t>4</a:t>
            </a:fld>
            <a:endParaRPr kumimoji="1" lang="ja-JP" altLang="en-US"/>
          </a:p>
        </p:txBody>
      </p:sp>
      <p:pic>
        <p:nvPicPr>
          <p:cNvPr id="10" name="図 9">
            <a:extLst>
              <a:ext uri="{FF2B5EF4-FFF2-40B4-BE49-F238E27FC236}">
                <a16:creationId xmlns:a16="http://schemas.microsoft.com/office/drawing/2014/main" id="{E35C56B0-C4F8-F5A8-17AA-7FDD82B82E02}"/>
              </a:ext>
            </a:extLst>
          </p:cNvPr>
          <p:cNvPicPr>
            <a:picLocks noChangeAspect="1"/>
          </p:cNvPicPr>
          <p:nvPr/>
        </p:nvPicPr>
        <p:blipFill>
          <a:blip r:embed="rId3"/>
          <a:stretch>
            <a:fillRect/>
          </a:stretch>
        </p:blipFill>
        <p:spPr>
          <a:xfrm>
            <a:off x="298995" y="3555402"/>
            <a:ext cx="3794637" cy="2015900"/>
          </a:xfrm>
          <a:prstGeom prst="rect">
            <a:avLst/>
          </a:prstGeom>
          <a:ln>
            <a:solidFill>
              <a:schemeClr val="tx1"/>
            </a:solidFill>
          </a:ln>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FD554DFD-65DF-72EA-73A1-44DE815B5DA6}"/>
              </a:ext>
            </a:extLst>
          </p:cNvPr>
          <p:cNvPicPr>
            <a:picLocks noChangeAspect="1"/>
          </p:cNvPicPr>
          <p:nvPr/>
        </p:nvPicPr>
        <p:blipFill>
          <a:blip r:embed="rId4"/>
          <a:stretch>
            <a:fillRect/>
          </a:stretch>
        </p:blipFill>
        <p:spPr>
          <a:xfrm>
            <a:off x="7983005" y="3555402"/>
            <a:ext cx="3893194" cy="2015901"/>
          </a:xfrm>
          <a:prstGeom prst="rect">
            <a:avLst/>
          </a:prstGeom>
          <a:ln>
            <a:solidFill>
              <a:schemeClr val="tx1"/>
            </a:solidFill>
          </a:ln>
          <a:effectLst>
            <a:outerShdw blurRad="50800" dist="38100" dir="2700000" algn="tl" rotWithShape="0">
              <a:prstClr val="black">
                <a:alpha val="40000"/>
              </a:prstClr>
            </a:outerShdw>
          </a:effectLst>
        </p:spPr>
      </p:pic>
      <p:pic>
        <p:nvPicPr>
          <p:cNvPr id="16" name="図 15">
            <a:extLst>
              <a:ext uri="{FF2B5EF4-FFF2-40B4-BE49-F238E27FC236}">
                <a16:creationId xmlns:a16="http://schemas.microsoft.com/office/drawing/2014/main" id="{FB66549A-8FBF-73B5-5995-7201597E0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895" y="3555402"/>
            <a:ext cx="3406847" cy="2015900"/>
          </a:xfrm>
          <a:prstGeom prst="rect">
            <a:avLst/>
          </a:prstGeom>
          <a:ln>
            <a:solidFill>
              <a:schemeClr val="tx1"/>
            </a:solidFill>
          </a:ln>
          <a:effectLst>
            <a:outerShdw blurRad="50800" dist="38100" dir="2700000" algn="tl" rotWithShape="0">
              <a:prstClr val="black">
                <a:alpha val="40000"/>
              </a:prstClr>
            </a:outerShdw>
          </a:effectLst>
        </p:spPr>
      </p:pic>
      <p:sp>
        <p:nvSpPr>
          <p:cNvPr id="17" name="テキスト ボックス 16">
            <a:extLst>
              <a:ext uri="{FF2B5EF4-FFF2-40B4-BE49-F238E27FC236}">
                <a16:creationId xmlns:a16="http://schemas.microsoft.com/office/drawing/2014/main" id="{521EE041-8CB3-8C75-0DC4-8AED36E96AD9}"/>
              </a:ext>
            </a:extLst>
          </p:cNvPr>
          <p:cNvSpPr txBox="1"/>
          <p:nvPr/>
        </p:nvSpPr>
        <p:spPr>
          <a:xfrm>
            <a:off x="371171" y="5611536"/>
            <a:ext cx="3650284" cy="253916"/>
          </a:xfrm>
          <a:prstGeom prst="rect">
            <a:avLst/>
          </a:prstGeom>
          <a:noFill/>
        </p:spPr>
        <p:txBody>
          <a:bodyPr wrap="square" rtlCol="0">
            <a:spAutoFit/>
          </a:bodyPr>
          <a:lstStyle/>
          <a:p>
            <a:r>
              <a:rPr kumimoji="1" lang="en-US" altLang="ja-JP" sz="1050" dirty="0"/>
              <a:t>HPC log data analysis with multi-step dimensionality reduction</a:t>
            </a:r>
          </a:p>
        </p:txBody>
      </p:sp>
      <p:sp>
        <p:nvSpPr>
          <p:cNvPr id="18" name="テキスト ボックス 17">
            <a:extLst>
              <a:ext uri="{FF2B5EF4-FFF2-40B4-BE49-F238E27FC236}">
                <a16:creationId xmlns:a16="http://schemas.microsoft.com/office/drawing/2014/main" id="{4CCB8ADB-098B-7C20-01DD-ED13F098236B}"/>
              </a:ext>
            </a:extLst>
          </p:cNvPr>
          <p:cNvSpPr txBox="1"/>
          <p:nvPr/>
        </p:nvSpPr>
        <p:spPr>
          <a:xfrm>
            <a:off x="4334895" y="5611535"/>
            <a:ext cx="3270274" cy="253916"/>
          </a:xfrm>
          <a:prstGeom prst="rect">
            <a:avLst/>
          </a:prstGeom>
          <a:noFill/>
        </p:spPr>
        <p:txBody>
          <a:bodyPr wrap="square" rtlCol="0">
            <a:spAutoFit/>
          </a:bodyPr>
          <a:lstStyle/>
          <a:p>
            <a:r>
              <a:rPr kumimoji="1" lang="en-US" altLang="ja-JP" sz="1050" dirty="0"/>
              <a:t>Weather ensemble data analysis based on field similarity</a:t>
            </a:r>
          </a:p>
        </p:txBody>
      </p:sp>
      <p:sp>
        <p:nvSpPr>
          <p:cNvPr id="19" name="テキスト ボックス 18">
            <a:extLst>
              <a:ext uri="{FF2B5EF4-FFF2-40B4-BE49-F238E27FC236}">
                <a16:creationId xmlns:a16="http://schemas.microsoft.com/office/drawing/2014/main" id="{A63BD91F-F669-3932-C6A9-4C6D15B108D9}"/>
              </a:ext>
            </a:extLst>
          </p:cNvPr>
          <p:cNvSpPr txBox="1"/>
          <p:nvPr/>
        </p:nvSpPr>
        <p:spPr>
          <a:xfrm>
            <a:off x="7950946" y="5611535"/>
            <a:ext cx="4115380" cy="253916"/>
          </a:xfrm>
          <a:prstGeom prst="rect">
            <a:avLst/>
          </a:prstGeom>
          <a:noFill/>
        </p:spPr>
        <p:txBody>
          <a:bodyPr wrap="square" rtlCol="0">
            <a:spAutoFit/>
          </a:bodyPr>
          <a:lstStyle/>
          <a:p>
            <a:r>
              <a:rPr kumimoji="1" lang="en-US" altLang="ja-JP" sz="1050" dirty="0"/>
              <a:t>Weather ensemble data analysis with angular based edge bundled PCP</a:t>
            </a:r>
          </a:p>
        </p:txBody>
      </p:sp>
    </p:spTree>
    <p:extLst>
      <p:ext uri="{BB962C8B-B14F-4D97-AF65-F5344CB8AC3E}">
        <p14:creationId xmlns:p14="http://schemas.microsoft.com/office/powerpoint/2010/main" val="285700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0BFE3-7DA8-E0F2-6DA0-D62621340403}"/>
              </a:ext>
            </a:extLst>
          </p:cNvPr>
          <p:cNvSpPr>
            <a:spLocks noGrp="1"/>
          </p:cNvSpPr>
          <p:nvPr>
            <p:ph type="title"/>
          </p:nvPr>
        </p:nvSpPr>
        <p:spPr/>
        <p:txBody>
          <a:bodyPr/>
          <a:lstStyle/>
          <a:p>
            <a:r>
              <a:rPr kumimoji="1" lang="en-US" altLang="ja-JP" dirty="0"/>
              <a:t>Visual Analytics for HPC System Log Data</a:t>
            </a:r>
            <a:endParaRPr kumimoji="1" lang="ja-JP" altLang="en-US"/>
          </a:p>
        </p:txBody>
      </p:sp>
      <p:sp>
        <p:nvSpPr>
          <p:cNvPr id="3" name="コンテンツ プレースホルダー 2">
            <a:extLst>
              <a:ext uri="{FF2B5EF4-FFF2-40B4-BE49-F238E27FC236}">
                <a16:creationId xmlns:a16="http://schemas.microsoft.com/office/drawing/2014/main" id="{9CB45047-71FE-99A8-D0AC-C71B61E98050}"/>
              </a:ext>
            </a:extLst>
          </p:cNvPr>
          <p:cNvSpPr>
            <a:spLocks noGrp="1"/>
          </p:cNvSpPr>
          <p:nvPr>
            <p:ph idx="1"/>
          </p:nvPr>
        </p:nvSpPr>
        <p:spPr/>
        <p:txBody>
          <a:bodyPr/>
          <a:lstStyle/>
          <a:p>
            <a:r>
              <a:rPr kumimoji="1" lang="en-US" altLang="ja-JP" dirty="0"/>
              <a:t>Background</a:t>
            </a:r>
          </a:p>
          <a:p>
            <a:pPr lvl="1"/>
            <a:r>
              <a:rPr lang="en-US" altLang="ja-JP" dirty="0"/>
              <a:t>Recent advances on high performance computing (HPC) systems</a:t>
            </a:r>
          </a:p>
          <a:p>
            <a:pPr lvl="2"/>
            <a:r>
              <a:rPr lang="en-US" altLang="ja-JP" dirty="0"/>
              <a:t>Continuously increasing the size, complexity and performance</a:t>
            </a:r>
          </a:p>
          <a:p>
            <a:pPr lvl="3"/>
            <a:r>
              <a:rPr lang="en-US" altLang="ja-JP" dirty="0"/>
              <a:t>Supercomputer </a:t>
            </a:r>
            <a:r>
              <a:rPr lang="en-US" altLang="ja-JP" dirty="0" err="1"/>
              <a:t>Fugaku</a:t>
            </a:r>
            <a:r>
              <a:rPr lang="en-US" altLang="ja-JP" dirty="0"/>
              <a:t> (ex. 158,976 nodes)</a:t>
            </a:r>
          </a:p>
          <a:p>
            <a:pPr lvl="2"/>
            <a:r>
              <a:rPr lang="en-US" altLang="ja-JP" dirty="0"/>
              <a:t>Highly important to ensure a reliable and stable operation</a:t>
            </a:r>
          </a:p>
          <a:p>
            <a:pPr lvl="1"/>
            <a:r>
              <a:rPr lang="en-US" altLang="ja-JP" dirty="0"/>
              <a:t>Various environmental data from sensors</a:t>
            </a:r>
          </a:p>
          <a:p>
            <a:pPr lvl="2"/>
            <a:r>
              <a:rPr lang="en-US" altLang="ja-JP" dirty="0"/>
              <a:t>For monitoring the hardware system</a:t>
            </a:r>
          </a:p>
          <a:p>
            <a:pPr lvl="2"/>
            <a:r>
              <a:rPr lang="en-US" altLang="ja-JP" dirty="0"/>
              <a:t>There is a demand for an effective operational </a:t>
            </a:r>
            <a:br>
              <a:rPr lang="en-US" altLang="ja-JP" dirty="0"/>
            </a:br>
            <a:r>
              <a:rPr lang="en-US" altLang="ja-JP" dirty="0"/>
              <a:t>data analysis tool to understand its behavior</a:t>
            </a:r>
          </a:p>
        </p:txBody>
      </p:sp>
      <p:sp>
        <p:nvSpPr>
          <p:cNvPr id="4" name="スライド番号プレースホルダー 3">
            <a:extLst>
              <a:ext uri="{FF2B5EF4-FFF2-40B4-BE49-F238E27FC236}">
                <a16:creationId xmlns:a16="http://schemas.microsoft.com/office/drawing/2014/main" id="{33F00F47-E1ED-4B2A-E6D2-FDE74A2CA269}"/>
              </a:ext>
            </a:extLst>
          </p:cNvPr>
          <p:cNvSpPr>
            <a:spLocks noGrp="1"/>
          </p:cNvSpPr>
          <p:nvPr>
            <p:ph type="sldNum" sz="quarter" idx="12"/>
          </p:nvPr>
        </p:nvSpPr>
        <p:spPr/>
        <p:txBody>
          <a:bodyPr/>
          <a:lstStyle/>
          <a:p>
            <a:fld id="{8343F915-22A9-B940-AE53-181F7864E849}" type="slidenum">
              <a:rPr kumimoji="1" lang="ja-JP" altLang="en-US" smtClean="0"/>
              <a:t>5</a:t>
            </a:fld>
            <a:endParaRPr kumimoji="1" lang="ja-JP" altLang="en-US"/>
          </a:p>
        </p:txBody>
      </p:sp>
      <p:grpSp>
        <p:nvGrpSpPr>
          <p:cNvPr id="5" name="グループ化 4">
            <a:extLst>
              <a:ext uri="{FF2B5EF4-FFF2-40B4-BE49-F238E27FC236}">
                <a16:creationId xmlns:a16="http://schemas.microsoft.com/office/drawing/2014/main" id="{7A777A90-BC9A-42DC-697B-EAF4C046DED8}"/>
              </a:ext>
            </a:extLst>
          </p:cNvPr>
          <p:cNvGrpSpPr/>
          <p:nvPr/>
        </p:nvGrpSpPr>
        <p:grpSpPr>
          <a:xfrm>
            <a:off x="8751941" y="3429000"/>
            <a:ext cx="2068459" cy="774733"/>
            <a:chOff x="6946620" y="4378036"/>
            <a:chExt cx="3598056" cy="1933864"/>
          </a:xfrm>
        </p:grpSpPr>
        <p:pic>
          <p:nvPicPr>
            <p:cNvPr id="6" name="図 5">
              <a:extLst>
                <a:ext uri="{FF2B5EF4-FFF2-40B4-BE49-F238E27FC236}">
                  <a16:creationId xmlns:a16="http://schemas.microsoft.com/office/drawing/2014/main" id="{D1132DAA-E863-4835-F6F1-394744B05335}"/>
                </a:ext>
              </a:extLst>
            </p:cNvPr>
            <p:cNvPicPr>
              <a:picLocks noChangeAspect="1"/>
            </p:cNvPicPr>
            <p:nvPr/>
          </p:nvPicPr>
          <p:blipFill rotWithShape="1">
            <a:blip r:embed="rId3"/>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02FE469A-815E-5FC8-6B91-38572497668B}"/>
                </a:ext>
              </a:extLst>
            </p:cNvPr>
            <p:cNvSpPr txBox="1"/>
            <p:nvPr/>
          </p:nvSpPr>
          <p:spPr>
            <a:xfrm>
              <a:off x="7051679" y="5582775"/>
              <a:ext cx="2630237" cy="622316"/>
            </a:xfrm>
            <a:prstGeom prst="rect">
              <a:avLst/>
            </a:prstGeom>
            <a:noFill/>
            <a:effectLst>
              <a:glow rad="63500">
                <a:schemeClr val="tx1">
                  <a:alpha val="40000"/>
                </a:schemeClr>
              </a:glow>
            </a:effectLst>
          </p:spPr>
          <p:txBody>
            <a:bodyPr wrap="none" rtlCol="0">
              <a:spAutoFit/>
            </a:bodyPr>
            <a:lstStyle/>
            <a:p>
              <a:r>
                <a:rPr kumimoji="1" lang="en-US" altLang="ja-JP" sz="1200" b="1" dirty="0" err="1">
                  <a:solidFill>
                    <a:schemeClr val="bg1"/>
                  </a:solidFill>
                  <a:effectLst>
                    <a:glow rad="63500">
                      <a:schemeClr val="tx1">
                        <a:alpha val="40000"/>
                      </a:schemeClr>
                    </a:glow>
                  </a:effectLst>
                </a:rPr>
                <a:t>Fugaku</a:t>
              </a:r>
              <a:r>
                <a:rPr kumimoji="1" lang="en-US" altLang="ja-JP" sz="1200" b="1" dirty="0">
                  <a:solidFill>
                    <a:schemeClr val="bg1"/>
                  </a:solidFill>
                  <a:effectLst>
                    <a:glow rad="63500">
                      <a:schemeClr val="tx1">
                        <a:alpha val="40000"/>
                      </a:schemeClr>
                    </a:glow>
                  </a:effectLst>
                </a:rPr>
                <a:t> (ARM-based A64FX)</a:t>
              </a:r>
            </a:p>
            <a:p>
              <a:r>
                <a:rPr kumimoji="1" lang="en-US" altLang="ja-JP" sz="1200" dirty="0">
                  <a:solidFill>
                    <a:schemeClr val="bg1"/>
                  </a:solidFill>
                  <a:effectLst>
                    <a:glow rad="63500">
                      <a:schemeClr val="tx1">
                        <a:alpha val="40000"/>
                      </a:schemeClr>
                    </a:glow>
                  </a:effectLst>
                </a:rPr>
                <a:t>Mar.2020 - present </a:t>
              </a:r>
              <a:endParaRPr kumimoji="1" lang="ja-JP" altLang="en-US" sz="1200">
                <a:solidFill>
                  <a:schemeClr val="bg1"/>
                </a:solidFill>
                <a:effectLst>
                  <a:glow rad="63500">
                    <a:schemeClr val="tx1">
                      <a:alpha val="40000"/>
                    </a:schemeClr>
                  </a:glow>
                </a:effectLst>
              </a:endParaRPr>
            </a:p>
          </p:txBody>
        </p:sp>
      </p:grpSp>
      <p:grpSp>
        <p:nvGrpSpPr>
          <p:cNvPr id="8" name="グループ化 7">
            <a:extLst>
              <a:ext uri="{FF2B5EF4-FFF2-40B4-BE49-F238E27FC236}">
                <a16:creationId xmlns:a16="http://schemas.microsoft.com/office/drawing/2014/main" id="{7ADDDA13-B751-9969-E140-AC6A0D22EE50}"/>
              </a:ext>
            </a:extLst>
          </p:cNvPr>
          <p:cNvGrpSpPr/>
          <p:nvPr/>
        </p:nvGrpSpPr>
        <p:grpSpPr>
          <a:xfrm>
            <a:off x="10264609" y="2493979"/>
            <a:ext cx="1464533" cy="703599"/>
            <a:chOff x="1651467" y="4378036"/>
            <a:chExt cx="3600344" cy="1933864"/>
          </a:xfrm>
        </p:grpSpPr>
        <p:pic>
          <p:nvPicPr>
            <p:cNvPr id="9" name="図 8">
              <a:extLst>
                <a:ext uri="{FF2B5EF4-FFF2-40B4-BE49-F238E27FC236}">
                  <a16:creationId xmlns:a16="http://schemas.microsoft.com/office/drawing/2014/main" id="{63ADEE81-0C4F-2DB9-884D-139BD7349892}"/>
                </a:ext>
              </a:extLst>
            </p:cNvPr>
            <p:cNvPicPr>
              <a:picLocks noChangeAspect="1"/>
            </p:cNvPicPr>
            <p:nvPr/>
          </p:nvPicPr>
          <p:blipFill rotWithShape="1">
            <a:blip r:embed="rId4"/>
            <a:srcRect t="15709" b="3720"/>
            <a:stretch/>
          </p:blipFill>
          <p:spPr>
            <a:xfrm>
              <a:off x="1651467" y="4378036"/>
              <a:ext cx="3600344" cy="1933864"/>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FAF6A417-D533-A934-5157-36B531C52BC8}"/>
                </a:ext>
              </a:extLst>
            </p:cNvPr>
            <p:cNvSpPr txBox="1"/>
            <p:nvPr/>
          </p:nvSpPr>
          <p:spPr>
            <a:xfrm>
              <a:off x="1757595" y="5583946"/>
              <a:ext cx="2186836" cy="622316"/>
            </a:xfrm>
            <a:prstGeom prst="rect">
              <a:avLst/>
            </a:prstGeom>
            <a:noFill/>
            <a:effectLst>
              <a:glow rad="63500">
                <a:schemeClr val="tx1">
                  <a:alpha val="40000"/>
                </a:schemeClr>
              </a:glow>
            </a:effectLst>
          </p:spPr>
          <p:txBody>
            <a:bodyPr wrap="none" rtlCol="0">
              <a:spAutoFit/>
            </a:bodyPr>
            <a:lstStyle/>
            <a:p>
              <a:r>
                <a:rPr kumimoji="1" lang="en-US" altLang="ja-JP" sz="1200" b="1" dirty="0">
                  <a:solidFill>
                    <a:schemeClr val="bg1"/>
                  </a:solidFill>
                  <a:effectLst>
                    <a:glow rad="63500">
                      <a:schemeClr val="tx1">
                        <a:alpha val="40000"/>
                      </a:schemeClr>
                    </a:glow>
                  </a:effectLst>
                </a:rPr>
                <a:t>K computer (SPARK64)</a:t>
              </a:r>
            </a:p>
            <a:p>
              <a:r>
                <a:rPr kumimoji="1" lang="en-US" altLang="ja-JP" sz="1200" dirty="0">
                  <a:solidFill>
                    <a:schemeClr val="bg1"/>
                  </a:solidFill>
                  <a:effectLst>
                    <a:glow rad="63500">
                      <a:schemeClr val="tx1">
                        <a:alpha val="40000"/>
                      </a:schemeClr>
                    </a:glow>
                  </a:effectLst>
                </a:rPr>
                <a:t>Sep.2012 to Aug.2019</a:t>
              </a:r>
              <a:endParaRPr kumimoji="1" lang="ja-JP" altLang="en-US" sz="1200">
                <a:solidFill>
                  <a:schemeClr val="bg1"/>
                </a:solidFill>
                <a:effectLst>
                  <a:glow rad="63500">
                    <a:schemeClr val="tx1">
                      <a:alpha val="40000"/>
                    </a:schemeClr>
                  </a:glow>
                </a:effectLst>
              </a:endParaRPr>
            </a:p>
          </p:txBody>
        </p:sp>
      </p:grpSp>
      <p:sp>
        <p:nvSpPr>
          <p:cNvPr id="11" name="曲折矢印 10">
            <a:extLst>
              <a:ext uri="{FF2B5EF4-FFF2-40B4-BE49-F238E27FC236}">
                <a16:creationId xmlns:a16="http://schemas.microsoft.com/office/drawing/2014/main" id="{4CBB3F75-3F35-D873-CDDB-304ED518F597}"/>
              </a:ext>
            </a:extLst>
          </p:cNvPr>
          <p:cNvSpPr/>
          <p:nvPr/>
        </p:nvSpPr>
        <p:spPr>
          <a:xfrm rot="10800000">
            <a:off x="11032190" y="3650801"/>
            <a:ext cx="330282" cy="241981"/>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pic>
        <p:nvPicPr>
          <p:cNvPr id="12" name="図 11" descr="グラフ&#10;&#10;自動的に生成された説明">
            <a:extLst>
              <a:ext uri="{FF2B5EF4-FFF2-40B4-BE49-F238E27FC236}">
                <a16:creationId xmlns:a16="http://schemas.microsoft.com/office/drawing/2014/main" id="{F1A21FD9-5759-7E6C-1F27-DA8947C9D358}"/>
              </a:ext>
            </a:extLst>
          </p:cNvPr>
          <p:cNvPicPr>
            <a:picLocks noChangeAspect="1"/>
          </p:cNvPicPr>
          <p:nvPr/>
        </p:nvPicPr>
        <p:blipFill>
          <a:blip r:embed="rId5"/>
          <a:stretch>
            <a:fillRect/>
          </a:stretch>
        </p:blipFill>
        <p:spPr>
          <a:xfrm>
            <a:off x="6033634" y="5289207"/>
            <a:ext cx="1739662" cy="1138964"/>
          </a:xfrm>
          <a:prstGeom prst="rect">
            <a:avLst/>
          </a:prstGeom>
        </p:spPr>
      </p:pic>
      <p:pic>
        <p:nvPicPr>
          <p:cNvPr id="13" name="Picture 3" descr="page6image2863802672">
            <a:extLst>
              <a:ext uri="{FF2B5EF4-FFF2-40B4-BE49-F238E27FC236}">
                <a16:creationId xmlns:a16="http://schemas.microsoft.com/office/drawing/2014/main" id="{CD3E4511-EAD0-9F11-96A4-871232B1C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980" y="5363506"/>
            <a:ext cx="1472618" cy="9947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age5image2863423536">
            <a:extLst>
              <a:ext uri="{FF2B5EF4-FFF2-40B4-BE49-F238E27FC236}">
                <a16:creationId xmlns:a16="http://schemas.microsoft.com/office/drawing/2014/main" id="{5A5571F5-B839-B5FC-81A5-E883AF5C27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8785" y="5363506"/>
            <a:ext cx="1485549" cy="9903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50ABB1C8-9CD7-BA78-FC02-1B87E9B2EA22}"/>
              </a:ext>
            </a:extLst>
          </p:cNvPr>
          <p:cNvSpPr txBox="1"/>
          <p:nvPr/>
        </p:nvSpPr>
        <p:spPr>
          <a:xfrm>
            <a:off x="8007311" y="6513715"/>
            <a:ext cx="3809056" cy="200055"/>
          </a:xfrm>
          <a:prstGeom prst="rect">
            <a:avLst/>
          </a:prstGeom>
          <a:noFill/>
        </p:spPr>
        <p:txBody>
          <a:bodyPr wrap="none" rtlCol="0">
            <a:spAutoFit/>
          </a:bodyPr>
          <a:lstStyle/>
          <a:p>
            <a:r>
              <a:rPr kumimoji="1" lang="en-US" altLang="ja-JP" sz="700" dirty="0"/>
              <a:t>[</a:t>
            </a:r>
            <a:r>
              <a:rPr kumimoji="1" lang="en-US" altLang="ja-JP" sz="700" dirty="0" err="1"/>
              <a:t>F.Shoji</a:t>
            </a:r>
            <a:r>
              <a:rPr kumimoji="1" lang="en-US" altLang="ja-JP" sz="700" dirty="0"/>
              <a:t>, Operation of the K computer and the facility, The 1</a:t>
            </a:r>
            <a:r>
              <a:rPr kumimoji="1" lang="en-US" altLang="ja-JP" sz="700" baseline="30000" dirty="0"/>
              <a:t>st</a:t>
            </a:r>
            <a:r>
              <a:rPr kumimoji="1" lang="en-US" altLang="ja-JP" sz="700" dirty="0"/>
              <a:t> R-CCS International Symposium, 2019]</a:t>
            </a:r>
            <a:endParaRPr kumimoji="1" lang="ja-JP" altLang="en-US" sz="700"/>
          </a:p>
        </p:txBody>
      </p:sp>
      <p:cxnSp>
        <p:nvCxnSpPr>
          <p:cNvPr id="18" name="直線矢印コネクタ 17">
            <a:extLst>
              <a:ext uri="{FF2B5EF4-FFF2-40B4-BE49-F238E27FC236}">
                <a16:creationId xmlns:a16="http://schemas.microsoft.com/office/drawing/2014/main" id="{E782EA2C-9603-F999-D4D5-42008D5A53A9}"/>
              </a:ext>
            </a:extLst>
          </p:cNvPr>
          <p:cNvCxnSpPr>
            <a:cxnSpLocks/>
          </p:cNvCxnSpPr>
          <p:nvPr/>
        </p:nvCxnSpPr>
        <p:spPr>
          <a:xfrm>
            <a:off x="9765792" y="4623206"/>
            <a:ext cx="0" cy="475488"/>
          </a:xfrm>
          <a:prstGeom prst="straightConnector1">
            <a:avLst/>
          </a:prstGeom>
          <a:ln w="57150">
            <a:solidFill>
              <a:schemeClr val="tx1"/>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20" name="右矢印 19">
            <a:extLst>
              <a:ext uri="{FF2B5EF4-FFF2-40B4-BE49-F238E27FC236}">
                <a16:creationId xmlns:a16="http://schemas.microsoft.com/office/drawing/2014/main" id="{DA48F92C-B4F3-D480-2C67-583A03CB813C}"/>
              </a:ext>
            </a:extLst>
          </p:cNvPr>
          <p:cNvSpPr/>
          <p:nvPr/>
        </p:nvSpPr>
        <p:spPr>
          <a:xfrm flipH="1">
            <a:off x="7978409" y="5721234"/>
            <a:ext cx="340458" cy="19676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040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887F93-D4EC-05F2-3E7D-F7788B07ADCB}"/>
              </a:ext>
            </a:extLst>
          </p:cNvPr>
          <p:cNvSpPr>
            <a:spLocks noGrp="1"/>
          </p:cNvSpPr>
          <p:nvPr>
            <p:ph type="title"/>
          </p:nvPr>
        </p:nvSpPr>
        <p:spPr/>
        <p:txBody>
          <a:bodyPr/>
          <a:lstStyle/>
          <a:p>
            <a:r>
              <a:rPr kumimoji="1" lang="en-US" altLang="ja-JP" dirty="0"/>
              <a:t>Environmental Log Data</a:t>
            </a:r>
            <a:endParaRPr kumimoji="1" lang="ja-JP" altLang="en-US"/>
          </a:p>
        </p:txBody>
      </p:sp>
      <p:sp>
        <p:nvSpPr>
          <p:cNvPr id="3" name="コンテンツ プレースホルダー 2">
            <a:extLst>
              <a:ext uri="{FF2B5EF4-FFF2-40B4-BE49-F238E27FC236}">
                <a16:creationId xmlns:a16="http://schemas.microsoft.com/office/drawing/2014/main" id="{84186973-4832-6A2E-F053-C7D2B4CB766A}"/>
              </a:ext>
            </a:extLst>
          </p:cNvPr>
          <p:cNvSpPr>
            <a:spLocks noGrp="1"/>
          </p:cNvSpPr>
          <p:nvPr>
            <p:ph idx="1"/>
          </p:nvPr>
        </p:nvSpPr>
        <p:spPr/>
        <p:txBody>
          <a:bodyPr/>
          <a:lstStyle/>
          <a:p>
            <a:r>
              <a:rPr kumimoji="1" lang="en-US" altLang="ja-JP" dirty="0"/>
              <a:t>Log data from sensors (3</a:t>
            </a:r>
            <a:r>
              <a:rPr kumimoji="1" lang="en-US" altLang="ja-JP" baseline="30000" dirty="0"/>
              <a:t>rd</a:t>
            </a:r>
            <a:r>
              <a:rPr kumimoji="1" lang="en-US" altLang="ja-JP" dirty="0"/>
              <a:t> order tensor data)</a:t>
            </a:r>
          </a:p>
          <a:p>
            <a:pPr lvl="1"/>
            <a:r>
              <a:rPr lang="en-US" altLang="ja-JP" b="1" dirty="0"/>
              <a:t>Variable (T)</a:t>
            </a:r>
          </a:p>
          <a:p>
            <a:pPr lvl="2"/>
            <a:r>
              <a:rPr kumimoji="1" lang="en-US" altLang="ja-JP" dirty="0"/>
              <a:t>Temperature</a:t>
            </a:r>
          </a:p>
          <a:p>
            <a:pPr lvl="3"/>
            <a:r>
              <a:rPr lang="en-US" altLang="ja-JP" dirty="0" err="1"/>
              <a:t>AirIn</a:t>
            </a:r>
            <a:r>
              <a:rPr lang="en-US" altLang="ja-JP" dirty="0"/>
              <a:t>, </a:t>
            </a:r>
            <a:r>
              <a:rPr lang="en-US" altLang="ja-JP" dirty="0" err="1"/>
              <a:t>AirOut</a:t>
            </a:r>
            <a:r>
              <a:rPr lang="en-US" altLang="ja-JP" dirty="0"/>
              <a:t>, CPU, Water</a:t>
            </a:r>
          </a:p>
          <a:p>
            <a:pPr lvl="1"/>
            <a:r>
              <a:rPr kumimoji="1" lang="en-US" altLang="ja-JP" b="1" dirty="0"/>
              <a:t>Space (S)</a:t>
            </a:r>
          </a:p>
          <a:p>
            <a:pPr lvl="2"/>
            <a:r>
              <a:rPr lang="en-US" altLang="ja-JP" dirty="0"/>
              <a:t>Rack position</a:t>
            </a:r>
          </a:p>
          <a:p>
            <a:pPr lvl="2"/>
            <a:r>
              <a:rPr lang="en-US" altLang="ja-JP" dirty="0"/>
              <a:t># of racks: 864</a:t>
            </a:r>
          </a:p>
          <a:p>
            <a:pPr lvl="1"/>
            <a:r>
              <a:rPr kumimoji="1" lang="en-US" altLang="ja-JP" b="1" dirty="0"/>
              <a:t>Time (T)</a:t>
            </a:r>
          </a:p>
          <a:p>
            <a:pPr lvl="2"/>
            <a:r>
              <a:rPr lang="en-US" altLang="ja-JP" dirty="0"/>
              <a:t>Measurement time</a:t>
            </a:r>
          </a:p>
          <a:p>
            <a:pPr lvl="2"/>
            <a:r>
              <a:rPr kumimoji="1" lang="en-US" altLang="ja-JP" dirty="0"/>
              <a:t>361 days (April 2026 – March 2017)</a:t>
            </a:r>
            <a:endParaRPr kumimoji="1" lang="ja-JP" altLang="en-US"/>
          </a:p>
        </p:txBody>
      </p:sp>
      <p:sp>
        <p:nvSpPr>
          <p:cNvPr id="4" name="スライド番号プレースホルダー 3">
            <a:extLst>
              <a:ext uri="{FF2B5EF4-FFF2-40B4-BE49-F238E27FC236}">
                <a16:creationId xmlns:a16="http://schemas.microsoft.com/office/drawing/2014/main" id="{DF6C9EF2-7CAD-03A8-27D2-1C5B23D41365}"/>
              </a:ext>
            </a:extLst>
          </p:cNvPr>
          <p:cNvSpPr>
            <a:spLocks noGrp="1"/>
          </p:cNvSpPr>
          <p:nvPr>
            <p:ph type="sldNum" sz="quarter" idx="12"/>
          </p:nvPr>
        </p:nvSpPr>
        <p:spPr/>
        <p:txBody>
          <a:bodyPr/>
          <a:lstStyle/>
          <a:p>
            <a:fld id="{8343F915-22A9-B940-AE53-181F7864E849}" type="slidenum">
              <a:rPr kumimoji="1" lang="ja-JP" altLang="en-US" smtClean="0"/>
              <a:t>6</a:t>
            </a:fld>
            <a:endParaRPr kumimoji="1" lang="ja-JP" altLang="en-US"/>
          </a:p>
        </p:txBody>
      </p:sp>
      <p:pic>
        <p:nvPicPr>
          <p:cNvPr id="5" name="図 4">
            <a:extLst>
              <a:ext uri="{FF2B5EF4-FFF2-40B4-BE49-F238E27FC236}">
                <a16:creationId xmlns:a16="http://schemas.microsoft.com/office/drawing/2014/main" id="{DB4605EA-850C-12A3-5A89-BA56BE008C0D}"/>
              </a:ext>
            </a:extLst>
          </p:cNvPr>
          <p:cNvPicPr>
            <a:picLocks noChangeAspect="1"/>
          </p:cNvPicPr>
          <p:nvPr/>
        </p:nvPicPr>
        <p:blipFill>
          <a:blip r:embed="rId3"/>
          <a:stretch>
            <a:fillRect/>
          </a:stretch>
        </p:blipFill>
        <p:spPr>
          <a:xfrm>
            <a:off x="5631044" y="2583852"/>
            <a:ext cx="6255742" cy="3539691"/>
          </a:xfrm>
          <a:prstGeom prst="rect">
            <a:avLst/>
          </a:prstGeom>
        </p:spPr>
      </p:pic>
      <p:sp>
        <p:nvSpPr>
          <p:cNvPr id="6" name="テキスト ボックス 5">
            <a:extLst>
              <a:ext uri="{FF2B5EF4-FFF2-40B4-BE49-F238E27FC236}">
                <a16:creationId xmlns:a16="http://schemas.microsoft.com/office/drawing/2014/main" id="{6931287E-1173-981F-1928-04D5AF3A1072}"/>
              </a:ext>
            </a:extLst>
          </p:cNvPr>
          <p:cNvSpPr txBox="1"/>
          <p:nvPr/>
        </p:nvSpPr>
        <p:spPr>
          <a:xfrm>
            <a:off x="6804950" y="6123543"/>
            <a:ext cx="3907929" cy="369332"/>
          </a:xfrm>
          <a:prstGeom prst="rect">
            <a:avLst/>
          </a:prstGeom>
          <a:noFill/>
        </p:spPr>
        <p:txBody>
          <a:bodyPr wrap="none" rtlCol="0">
            <a:spAutoFit/>
          </a:bodyPr>
          <a:lstStyle/>
          <a:p>
            <a:r>
              <a:rPr kumimoji="1" lang="en-US" altLang="ja-JP" dirty="0"/>
              <a:t>System configuration of the K computer</a:t>
            </a:r>
            <a:endParaRPr kumimoji="1" lang="ja-JP" altLang="en-US"/>
          </a:p>
        </p:txBody>
      </p:sp>
      <p:grpSp>
        <p:nvGrpSpPr>
          <p:cNvPr id="15" name="グループ化 14">
            <a:extLst>
              <a:ext uri="{FF2B5EF4-FFF2-40B4-BE49-F238E27FC236}">
                <a16:creationId xmlns:a16="http://schemas.microsoft.com/office/drawing/2014/main" id="{914EABD2-2068-D423-BC68-A3DA4B51BBD3}"/>
              </a:ext>
            </a:extLst>
          </p:cNvPr>
          <p:cNvGrpSpPr/>
          <p:nvPr/>
        </p:nvGrpSpPr>
        <p:grpSpPr>
          <a:xfrm>
            <a:off x="1770882" y="5675229"/>
            <a:ext cx="1781685" cy="1182771"/>
            <a:chOff x="1328754" y="5462138"/>
            <a:chExt cx="1781685" cy="1182771"/>
          </a:xfrm>
        </p:grpSpPr>
        <p:sp>
          <p:nvSpPr>
            <p:cNvPr id="8" name="直方体 7">
              <a:extLst>
                <a:ext uri="{FF2B5EF4-FFF2-40B4-BE49-F238E27FC236}">
                  <a16:creationId xmlns:a16="http://schemas.microsoft.com/office/drawing/2014/main" id="{EA3E8DF7-5DA0-6296-33F3-7034423CC4D5}"/>
                </a:ext>
              </a:extLst>
            </p:cNvPr>
            <p:cNvSpPr/>
            <p:nvPr/>
          </p:nvSpPr>
          <p:spPr>
            <a:xfrm>
              <a:off x="1479121" y="5462138"/>
              <a:ext cx="777579" cy="777578"/>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CB2C86B6-72C5-620B-2D94-0C05AE3EC1BB}"/>
                </a:ext>
              </a:extLst>
            </p:cNvPr>
            <p:cNvCxnSpPr>
              <a:cxnSpLocks/>
            </p:cNvCxnSpPr>
            <p:nvPr/>
          </p:nvCxnSpPr>
          <p:spPr>
            <a:xfrm>
              <a:off x="1479121" y="6239716"/>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5AEBAD3-2112-FD3E-4641-76247C2C9EB2}"/>
                </a:ext>
              </a:extLst>
            </p:cNvPr>
            <p:cNvCxnSpPr>
              <a:cxnSpLocks/>
            </p:cNvCxnSpPr>
            <p:nvPr/>
          </p:nvCxnSpPr>
          <p:spPr>
            <a:xfrm>
              <a:off x="2265664" y="5462138"/>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2B416C1-2445-9C09-0BB9-59B8A28A16BD}"/>
                </a:ext>
              </a:extLst>
            </p:cNvPr>
            <p:cNvCxnSpPr>
              <a:cxnSpLocks/>
            </p:cNvCxnSpPr>
            <p:nvPr/>
          </p:nvCxnSpPr>
          <p:spPr>
            <a:xfrm flipV="1">
              <a:off x="2082575" y="606042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F12BED9-CEB0-6AAA-B6C2-603B6A7092AA}"/>
                </a:ext>
              </a:extLst>
            </p:cNvPr>
            <p:cNvSpPr txBox="1"/>
            <p:nvPr/>
          </p:nvSpPr>
          <p:spPr>
            <a:xfrm>
              <a:off x="1328754" y="6275577"/>
              <a:ext cx="864339" cy="369332"/>
            </a:xfrm>
            <a:prstGeom prst="rect">
              <a:avLst/>
            </a:prstGeom>
            <a:noFill/>
          </p:spPr>
          <p:txBody>
            <a:bodyPr wrap="none" rtlCol="0">
              <a:spAutoFit/>
            </a:bodyPr>
            <a:lstStyle/>
            <a:p>
              <a:r>
                <a:rPr kumimoji="1" lang="en-US" altLang="ja-JP" b="1" i="1" dirty="0">
                  <a:solidFill>
                    <a:srgbClr val="00B050"/>
                  </a:solidFill>
                  <a:latin typeface="Times" pitchFamily="2" charset="0"/>
                </a:rPr>
                <a:t>T </a:t>
              </a:r>
              <a:r>
                <a:rPr kumimoji="1" lang="en-US" altLang="ja-JP" b="1" dirty="0">
                  <a:solidFill>
                    <a:srgbClr val="00B050"/>
                  </a:solidFill>
                  <a:latin typeface="Times" pitchFamily="2" charset="0"/>
                </a:rPr>
                <a:t>: 361</a:t>
              </a:r>
              <a:endParaRPr kumimoji="1" lang="ja-JP" altLang="en-US" b="1">
                <a:solidFill>
                  <a:srgbClr val="00B050"/>
                </a:solidFill>
                <a:latin typeface="Times" pitchFamily="2" charset="0"/>
              </a:endParaRPr>
            </a:p>
          </p:txBody>
        </p:sp>
        <p:sp>
          <p:nvSpPr>
            <p:cNvPr id="13" name="テキスト ボックス 12">
              <a:extLst>
                <a:ext uri="{FF2B5EF4-FFF2-40B4-BE49-F238E27FC236}">
                  <a16:creationId xmlns:a16="http://schemas.microsoft.com/office/drawing/2014/main" id="{D71268F1-11F7-11C5-6E73-2138A7383C0B}"/>
                </a:ext>
              </a:extLst>
            </p:cNvPr>
            <p:cNvSpPr txBox="1"/>
            <p:nvPr/>
          </p:nvSpPr>
          <p:spPr>
            <a:xfrm>
              <a:off x="2258924" y="6013732"/>
              <a:ext cx="851515" cy="369332"/>
            </a:xfrm>
            <a:prstGeom prst="rect">
              <a:avLst/>
            </a:prstGeom>
            <a:noFill/>
          </p:spPr>
          <p:txBody>
            <a:bodyPr wrap="none" rtlCol="0">
              <a:spAutoFit/>
            </a:bodyPr>
            <a:lstStyle/>
            <a:p>
              <a:r>
                <a:rPr kumimoji="1" lang="en-US" altLang="ja-JP" b="1" i="1" dirty="0">
                  <a:solidFill>
                    <a:srgbClr val="C00000"/>
                  </a:solidFill>
                  <a:latin typeface="Times" pitchFamily="2" charset="0"/>
                </a:rPr>
                <a:t>S </a:t>
              </a:r>
              <a:r>
                <a:rPr kumimoji="1" lang="en-US" altLang="ja-JP" b="1" dirty="0">
                  <a:solidFill>
                    <a:srgbClr val="C00000"/>
                  </a:solidFill>
                  <a:latin typeface="Times" pitchFamily="2" charset="0"/>
                </a:rPr>
                <a:t>: 864</a:t>
              </a:r>
              <a:endParaRPr kumimoji="1" lang="ja-JP" altLang="en-US" b="1">
                <a:solidFill>
                  <a:srgbClr val="C00000"/>
                </a:solidFill>
                <a:latin typeface="Times" pitchFamily="2" charset="0"/>
              </a:endParaRPr>
            </a:p>
          </p:txBody>
        </p:sp>
        <p:sp>
          <p:nvSpPr>
            <p:cNvPr id="14" name="テキスト ボックス 13">
              <a:extLst>
                <a:ext uri="{FF2B5EF4-FFF2-40B4-BE49-F238E27FC236}">
                  <a16:creationId xmlns:a16="http://schemas.microsoft.com/office/drawing/2014/main" id="{A4C4D107-4108-69B6-4AE6-7FB9C93CE907}"/>
                </a:ext>
              </a:extLst>
            </p:cNvPr>
            <p:cNvSpPr txBox="1"/>
            <p:nvPr/>
          </p:nvSpPr>
          <p:spPr>
            <a:xfrm>
              <a:off x="2322169" y="5641784"/>
              <a:ext cx="642292" cy="369332"/>
            </a:xfrm>
            <a:prstGeom prst="rect">
              <a:avLst/>
            </a:prstGeom>
            <a:noFill/>
          </p:spPr>
          <p:txBody>
            <a:bodyPr wrap="none" rtlCol="0">
              <a:spAutoFit/>
            </a:bodyPr>
            <a:lstStyle/>
            <a:p>
              <a:r>
                <a:rPr kumimoji="1" lang="en-US" altLang="ja-JP" b="1" i="1" dirty="0">
                  <a:solidFill>
                    <a:srgbClr val="00B0F0"/>
                  </a:solidFill>
                  <a:latin typeface="Times" pitchFamily="2" charset="0"/>
                </a:rPr>
                <a:t>V </a:t>
              </a:r>
              <a:r>
                <a:rPr kumimoji="1" lang="en-US" altLang="ja-JP" b="1" dirty="0">
                  <a:solidFill>
                    <a:srgbClr val="00B0F0"/>
                  </a:solidFill>
                  <a:latin typeface="Times" pitchFamily="2" charset="0"/>
                </a:rPr>
                <a:t>: 4</a:t>
              </a:r>
              <a:endParaRPr kumimoji="1" lang="ja-JP" altLang="en-US" b="1">
                <a:solidFill>
                  <a:srgbClr val="00B0F0"/>
                </a:solidFill>
                <a:latin typeface="Times" pitchFamily="2" charset="0"/>
              </a:endParaRPr>
            </a:p>
          </p:txBody>
        </p:sp>
      </p:grpSp>
    </p:spTree>
    <p:extLst>
      <p:ext uri="{BB962C8B-B14F-4D97-AF65-F5344CB8AC3E}">
        <p14:creationId xmlns:p14="http://schemas.microsoft.com/office/powerpoint/2010/main" val="120853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a:extLst>
              <a:ext uri="{FF2B5EF4-FFF2-40B4-BE49-F238E27FC236}">
                <a16:creationId xmlns:a16="http://schemas.microsoft.com/office/drawing/2014/main" id="{6C8F106E-298D-AC9C-4621-A734BB17C89D}"/>
              </a:ext>
            </a:extLst>
          </p:cNvPr>
          <p:cNvSpPr/>
          <p:nvPr/>
        </p:nvSpPr>
        <p:spPr>
          <a:xfrm>
            <a:off x="10440198" y="1848500"/>
            <a:ext cx="1406511" cy="41203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414141D4-F9E3-D174-34EE-C7AA217DC349}"/>
              </a:ext>
            </a:extLst>
          </p:cNvPr>
          <p:cNvSpPr/>
          <p:nvPr/>
        </p:nvSpPr>
        <p:spPr>
          <a:xfrm>
            <a:off x="7177059" y="1840558"/>
            <a:ext cx="3215776" cy="41203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30E8FF7F-C896-D0D5-3F68-F6199C6D7C80}"/>
              </a:ext>
            </a:extLst>
          </p:cNvPr>
          <p:cNvSpPr/>
          <p:nvPr/>
        </p:nvSpPr>
        <p:spPr>
          <a:xfrm>
            <a:off x="1767048" y="1848500"/>
            <a:ext cx="5353507" cy="412036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7EDB4926-7218-0E94-DE21-4CB3B6A467E7}"/>
              </a:ext>
            </a:extLst>
          </p:cNvPr>
          <p:cNvSpPr/>
          <p:nvPr/>
        </p:nvSpPr>
        <p:spPr>
          <a:xfrm>
            <a:off x="313099" y="1850010"/>
            <a:ext cx="1413199" cy="412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7</a:t>
            </a:fld>
            <a:endParaRPr kumimoji="1" lang="ja-JP" altLang="en-US"/>
          </a:p>
        </p:txBody>
      </p:sp>
      <p:sp>
        <p:nvSpPr>
          <p:cNvPr id="5" name="直方体 4">
            <a:extLst>
              <a:ext uri="{FF2B5EF4-FFF2-40B4-BE49-F238E27FC236}">
                <a16:creationId xmlns:a16="http://schemas.microsoft.com/office/drawing/2014/main" id="{886F9F5B-FBA2-C2A4-F6AE-A8DEF23CA76F}"/>
              </a:ext>
            </a:extLst>
          </p:cNvPr>
          <p:cNvSpPr/>
          <p:nvPr/>
        </p:nvSpPr>
        <p:spPr>
          <a:xfrm>
            <a:off x="537827" y="2180508"/>
            <a:ext cx="777579" cy="777578"/>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207879A5-A2BE-9DFA-7710-BA955160C231}"/>
              </a:ext>
            </a:extLst>
          </p:cNvPr>
          <p:cNvCxnSpPr>
            <a:cxnSpLocks/>
          </p:cNvCxnSpPr>
          <p:nvPr/>
        </p:nvCxnSpPr>
        <p:spPr>
          <a:xfrm>
            <a:off x="537827" y="2958086"/>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FE9EA2D-21B6-B5A6-D295-48E7097D1B42}"/>
              </a:ext>
            </a:extLst>
          </p:cNvPr>
          <p:cNvCxnSpPr>
            <a:cxnSpLocks/>
          </p:cNvCxnSpPr>
          <p:nvPr/>
        </p:nvCxnSpPr>
        <p:spPr>
          <a:xfrm>
            <a:off x="1324370" y="2180508"/>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02C2425-5546-BE73-204E-9219C35F275F}"/>
              </a:ext>
            </a:extLst>
          </p:cNvPr>
          <p:cNvCxnSpPr>
            <a:cxnSpLocks/>
          </p:cNvCxnSpPr>
          <p:nvPr/>
        </p:nvCxnSpPr>
        <p:spPr>
          <a:xfrm flipV="1">
            <a:off x="1141281" y="277879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6D2D2A69-76FF-B098-BCB4-C9B85F47FA16}"/>
              </a:ext>
            </a:extLst>
          </p:cNvPr>
          <p:cNvSpPr txBox="1"/>
          <p:nvPr/>
        </p:nvSpPr>
        <p:spPr>
          <a:xfrm>
            <a:off x="658759" y="299394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0" name="テキスト ボックス 19">
            <a:extLst>
              <a:ext uri="{FF2B5EF4-FFF2-40B4-BE49-F238E27FC236}">
                <a16:creationId xmlns:a16="http://schemas.microsoft.com/office/drawing/2014/main" id="{F3C2533B-244C-AB7B-8089-4E9F5FDD500B}"/>
              </a:ext>
            </a:extLst>
          </p:cNvPr>
          <p:cNvSpPr txBox="1"/>
          <p:nvPr/>
        </p:nvSpPr>
        <p:spPr>
          <a:xfrm>
            <a:off x="1237246" y="2832582"/>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p:sp>
        <p:nvSpPr>
          <p:cNvPr id="21" name="テキスト ボックス 20">
            <a:extLst>
              <a:ext uri="{FF2B5EF4-FFF2-40B4-BE49-F238E27FC236}">
                <a16:creationId xmlns:a16="http://schemas.microsoft.com/office/drawing/2014/main" id="{A199EC34-1A2F-443C-A752-B4B0608990A2}"/>
              </a:ext>
            </a:extLst>
          </p:cNvPr>
          <p:cNvSpPr txBox="1"/>
          <p:nvPr/>
        </p:nvSpPr>
        <p:spPr>
          <a:xfrm>
            <a:off x="1380875" y="236015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sp>
        <p:nvSpPr>
          <p:cNvPr id="23" name="正方形/長方形 22">
            <a:extLst>
              <a:ext uri="{FF2B5EF4-FFF2-40B4-BE49-F238E27FC236}">
                <a16:creationId xmlns:a16="http://schemas.microsoft.com/office/drawing/2014/main" id="{DE6D7162-0997-BBE4-5343-F682EC3DB8E2}"/>
              </a:ext>
            </a:extLst>
          </p:cNvPr>
          <p:cNvSpPr/>
          <p:nvPr/>
        </p:nvSpPr>
        <p:spPr>
          <a:xfrm>
            <a:off x="3253031" y="2219342"/>
            <a:ext cx="1409084"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AE5452C4-792F-6583-5911-8BD7265F6A85}"/>
              </a:ext>
            </a:extLst>
          </p:cNvPr>
          <p:cNvSpPr txBox="1"/>
          <p:nvPr/>
        </p:nvSpPr>
        <p:spPr>
          <a:xfrm>
            <a:off x="1833056" y="2724277"/>
            <a:ext cx="950902"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along </a:t>
            </a:r>
            <a:r>
              <a:rPr kumimoji="1" lang="en-US" altLang="ja-JP" sz="1400" i="1" dirty="0">
                <a:latin typeface="Times" pitchFamily="2" charset="0"/>
              </a:rPr>
              <a:t>T</a:t>
            </a:r>
            <a:endParaRPr kumimoji="1" lang="ja-JP" altLang="en-US" sz="1400" i="1" baseline="-25000">
              <a:latin typeface="Times" pitchFamily="2" charset="0"/>
            </a:endParaRPr>
          </a:p>
        </p:txBody>
      </p:sp>
      <p:cxnSp>
        <p:nvCxnSpPr>
          <p:cNvPr id="26" name="直線コネクタ 25">
            <a:extLst>
              <a:ext uri="{FF2B5EF4-FFF2-40B4-BE49-F238E27FC236}">
                <a16:creationId xmlns:a16="http://schemas.microsoft.com/office/drawing/2014/main" id="{07402E80-345A-0AB2-84E5-FD0054A8E215}"/>
              </a:ext>
            </a:extLst>
          </p:cNvPr>
          <p:cNvCxnSpPr>
            <a:cxnSpLocks/>
          </p:cNvCxnSpPr>
          <p:nvPr/>
        </p:nvCxnSpPr>
        <p:spPr>
          <a:xfrm>
            <a:off x="3253031" y="2219342"/>
            <a:ext cx="0" cy="797906"/>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4CB252B-66CA-6446-EF61-958B60679EC3}"/>
              </a:ext>
            </a:extLst>
          </p:cNvPr>
          <p:cNvSpPr txBox="1"/>
          <p:nvPr/>
        </p:nvSpPr>
        <p:spPr>
          <a:xfrm>
            <a:off x="2891922" y="2423465"/>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3442C3DA-1738-5681-FC99-F8A4E4F5CDD9}"/>
                  </a:ext>
                </a:extLst>
              </p:cNvPr>
              <p:cNvSpPr txBox="1"/>
              <p:nvPr/>
            </p:nvSpPr>
            <p:spPr>
              <a:xfrm>
                <a:off x="3613568" y="1850010"/>
                <a:ext cx="6880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C00000"/>
                          </a:solidFill>
                          <a:latin typeface="Cambria Math" panose="02040503050406030204" pitchFamily="18" charset="0"/>
                        </a:rPr>
                        <m:t>𝑺</m:t>
                      </m:r>
                      <m:r>
                        <a:rPr kumimoji="1" lang="en-US" altLang="ja-JP" b="1" i="1" smtClean="0">
                          <a:solidFill>
                            <a:schemeClr val="tx1"/>
                          </a:solidFill>
                          <a:latin typeface="Cambria Math" panose="02040503050406030204" pitchFamily="18" charset="0"/>
                          <a:ea typeface="Cambria Math" panose="02040503050406030204" pitchFamily="18" charset="0"/>
                        </a:rPr>
                        <m:t>×</m:t>
                      </m:r>
                      <m:r>
                        <a:rPr kumimoji="1" lang="en-US" altLang="ja-JP" b="1" i="1" smtClean="0">
                          <a:solidFill>
                            <a:srgbClr val="00B0F0"/>
                          </a:solidFill>
                          <a:latin typeface="Cambria Math" panose="02040503050406030204" pitchFamily="18" charset="0"/>
                          <a:ea typeface="Cambria Math" panose="02040503050406030204" pitchFamily="18" charset="0"/>
                        </a:rPr>
                        <m:t>𝑽</m:t>
                      </m:r>
                    </m:oMath>
                  </m:oMathPara>
                </a14:m>
                <a:endParaRPr kumimoji="1" lang="ja-JP" altLang="en-US" b="1" i="1">
                  <a:solidFill>
                    <a:schemeClr val="tx1"/>
                  </a:solidFill>
                  <a:latin typeface="Times" pitchFamily="2" charset="0"/>
                </a:endParaRPr>
              </a:p>
            </p:txBody>
          </p:sp>
        </mc:Choice>
        <mc:Fallback xmlns="">
          <p:sp>
            <p:nvSpPr>
              <p:cNvPr id="30" name="テキスト ボックス 29">
                <a:extLst>
                  <a:ext uri="{FF2B5EF4-FFF2-40B4-BE49-F238E27FC236}">
                    <a16:creationId xmlns:a16="http://schemas.microsoft.com/office/drawing/2014/main" id="{3442C3DA-1738-5681-FC99-F8A4E4F5CDD9}"/>
                  </a:ext>
                </a:extLst>
              </p:cNvPr>
              <p:cNvSpPr txBox="1">
                <a:spLocks noRot="1" noChangeAspect="1" noMove="1" noResize="1" noEditPoints="1" noAdjustHandles="1" noChangeArrowheads="1" noChangeShapeType="1" noTextEdit="1"/>
              </p:cNvSpPr>
              <p:nvPr/>
            </p:nvSpPr>
            <p:spPr>
              <a:xfrm>
                <a:off x="3613568" y="1850010"/>
                <a:ext cx="688009" cy="369332"/>
              </a:xfrm>
              <a:prstGeom prst="rect">
                <a:avLst/>
              </a:prstGeom>
              <a:blipFill>
                <a:blip r:embed="rId3"/>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6216BCC0-B39F-69B7-DBA6-BF4FD39ED9F0}"/>
              </a:ext>
            </a:extLst>
          </p:cNvPr>
          <p:cNvSpPr txBox="1"/>
          <p:nvPr/>
        </p:nvSpPr>
        <p:spPr>
          <a:xfrm>
            <a:off x="4755899" y="2678694"/>
            <a:ext cx="1484702" cy="523220"/>
          </a:xfrm>
          <a:prstGeom prst="rect">
            <a:avLst/>
          </a:prstGeom>
          <a:noFill/>
        </p:spPr>
        <p:txBody>
          <a:bodyPr wrap="none" rtlCol="0">
            <a:spAutoFit/>
          </a:bodyPr>
          <a:lstStyle/>
          <a:p>
            <a:pPr algn="ctr"/>
            <a:r>
              <a:rPr kumimoji="1" lang="en-US" altLang="ja-JP" sz="1400" b="1" dirty="0">
                <a:latin typeface="Times" pitchFamily="2" charset="0"/>
              </a:rPr>
              <a:t>Dimensionality</a:t>
            </a:r>
            <a:br>
              <a:rPr kumimoji="1" lang="en-US" altLang="ja-JP" sz="1400" b="1" dirty="0">
                <a:latin typeface="Times" pitchFamily="2" charset="0"/>
              </a:rPr>
            </a:br>
            <a:r>
              <a:rPr kumimoji="1" lang="en-US" altLang="ja-JP" sz="1400" b="1" dirty="0">
                <a:latin typeface="Times" pitchFamily="2" charset="0"/>
              </a:rPr>
              <a:t>Reduction (DR)*</a:t>
            </a:r>
          </a:p>
        </p:txBody>
      </p:sp>
      <p:sp>
        <p:nvSpPr>
          <p:cNvPr id="33" name="正方形/長方形 32">
            <a:extLst>
              <a:ext uri="{FF2B5EF4-FFF2-40B4-BE49-F238E27FC236}">
                <a16:creationId xmlns:a16="http://schemas.microsoft.com/office/drawing/2014/main" id="{DB09E064-2F68-CC5C-B022-F46D662D7391}"/>
              </a:ext>
            </a:extLst>
          </p:cNvPr>
          <p:cNvSpPr/>
          <p:nvPr/>
        </p:nvSpPr>
        <p:spPr>
          <a:xfrm>
            <a:off x="6415556" y="2215704"/>
            <a:ext cx="535752"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4E5BFA4B-4892-A760-D606-E4E0A373579F}"/>
              </a:ext>
            </a:extLst>
          </p:cNvPr>
          <p:cNvCxnSpPr>
            <a:cxnSpLocks/>
          </p:cNvCxnSpPr>
          <p:nvPr/>
        </p:nvCxnSpPr>
        <p:spPr>
          <a:xfrm>
            <a:off x="6415556" y="2215704"/>
            <a:ext cx="0" cy="797906"/>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44D445-6D8B-7FAE-3643-298A5AD7D89E}"/>
              </a:ext>
            </a:extLst>
          </p:cNvPr>
          <p:cNvSpPr txBox="1"/>
          <p:nvPr/>
        </p:nvSpPr>
        <p:spPr>
          <a:xfrm>
            <a:off x="6533391" y="1850010"/>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pic>
        <p:nvPicPr>
          <p:cNvPr id="37" name="図 36" descr="グラフィカル ユーザー インターフェイス, アプリケーション&#10;&#10;自動的に生成された説明">
            <a:extLst>
              <a:ext uri="{FF2B5EF4-FFF2-40B4-BE49-F238E27FC236}">
                <a16:creationId xmlns:a16="http://schemas.microsoft.com/office/drawing/2014/main" id="{64CCEBE5-AA35-2E30-ACF0-0C70A74B8920}"/>
              </a:ext>
            </a:extLst>
          </p:cNvPr>
          <p:cNvPicPr>
            <a:picLocks noChangeAspect="1"/>
          </p:cNvPicPr>
          <p:nvPr/>
        </p:nvPicPr>
        <p:blipFill rotWithShape="1">
          <a:blip r:embed="rId4"/>
          <a:srcRect l="1017" t="2300" r="77076" b="56383"/>
          <a:stretch/>
        </p:blipFill>
        <p:spPr>
          <a:xfrm>
            <a:off x="8184787" y="2111798"/>
            <a:ext cx="1031514" cy="915312"/>
          </a:xfrm>
          <a:prstGeom prst="rect">
            <a:avLst/>
          </a:prstGeom>
          <a:ln>
            <a:solidFill>
              <a:schemeClr val="tx1"/>
            </a:solidFill>
          </a:ln>
        </p:spPr>
      </p:pic>
      <p:cxnSp>
        <p:nvCxnSpPr>
          <p:cNvPr id="39" name="直線矢印コネクタ 38">
            <a:extLst>
              <a:ext uri="{FF2B5EF4-FFF2-40B4-BE49-F238E27FC236}">
                <a16:creationId xmlns:a16="http://schemas.microsoft.com/office/drawing/2014/main" id="{88396C41-4719-F1DB-D2A9-E7AC93B5293C}"/>
              </a:ext>
            </a:extLst>
          </p:cNvPr>
          <p:cNvCxnSpPr>
            <a:cxnSpLocks/>
          </p:cNvCxnSpPr>
          <p:nvPr/>
        </p:nvCxnSpPr>
        <p:spPr>
          <a:xfrm>
            <a:off x="7230458" y="2589984"/>
            <a:ext cx="777922"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F9A38DD0-0725-265E-C7AB-E42C56F67B6B}"/>
              </a:ext>
            </a:extLst>
          </p:cNvPr>
          <p:cNvSpPr txBox="1"/>
          <p:nvPr/>
        </p:nvSpPr>
        <p:spPr>
          <a:xfrm>
            <a:off x="7183968" y="2724922"/>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cxnSp>
        <p:nvCxnSpPr>
          <p:cNvPr id="44" name="直線矢印コネクタ 43">
            <a:extLst>
              <a:ext uri="{FF2B5EF4-FFF2-40B4-BE49-F238E27FC236}">
                <a16:creationId xmlns:a16="http://schemas.microsoft.com/office/drawing/2014/main" id="{9F957695-0057-BD05-FEDB-A40A6F3CC409}"/>
              </a:ext>
            </a:extLst>
          </p:cNvPr>
          <p:cNvCxnSpPr>
            <a:cxnSpLocks/>
          </p:cNvCxnSpPr>
          <p:nvPr/>
        </p:nvCxnSpPr>
        <p:spPr>
          <a:xfrm>
            <a:off x="10536383" y="2560200"/>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E705D28-AA80-8B58-70B6-6099ABC33D8D}"/>
              </a:ext>
            </a:extLst>
          </p:cNvPr>
          <p:cNvSpPr txBox="1"/>
          <p:nvPr/>
        </p:nvSpPr>
        <p:spPr>
          <a:xfrm>
            <a:off x="10997386" y="2230700"/>
            <a:ext cx="808235" cy="738664"/>
          </a:xfrm>
          <a:prstGeom prst="rect">
            <a:avLst/>
          </a:prstGeom>
          <a:noFill/>
        </p:spPr>
        <p:txBody>
          <a:bodyPr wrap="none" rtlCol="0">
            <a:spAutoFit/>
          </a:bodyPr>
          <a:lstStyle/>
          <a:p>
            <a:r>
              <a:rPr kumimoji="1" lang="en-US" altLang="ja-JP" sz="1400" dirty="0">
                <a:latin typeface="Times" pitchFamily="2" charset="0"/>
              </a:rPr>
              <a:t>Select &amp;</a:t>
            </a:r>
            <a:br>
              <a:rPr kumimoji="1" lang="en-US" altLang="ja-JP" sz="1400" dirty="0">
                <a:latin typeface="Times" pitchFamily="2" charset="0"/>
              </a:rPr>
            </a:br>
            <a:r>
              <a:rPr kumimoji="1" lang="en-US" altLang="ja-JP" sz="1400" dirty="0">
                <a:latin typeface="Times" pitchFamily="2" charset="0"/>
              </a:rPr>
              <a:t>compare</a:t>
            </a:r>
          </a:p>
          <a:p>
            <a:r>
              <a:rPr kumimoji="1" lang="en-US" altLang="ja-JP" sz="1400" dirty="0">
                <a:latin typeface="Times" pitchFamily="2" charset="0"/>
              </a:rPr>
              <a:t>clusters</a:t>
            </a:r>
            <a:endParaRPr kumimoji="1" lang="ja-JP" altLang="en-US" sz="1400" i="1" baseline="-25000">
              <a:latin typeface="Times" pitchFamily="2" charset="0"/>
            </a:endParaRPr>
          </a:p>
        </p:txBody>
      </p:sp>
      <p:sp>
        <p:nvSpPr>
          <p:cNvPr id="47" name="正方形/長方形 46">
            <a:extLst>
              <a:ext uri="{FF2B5EF4-FFF2-40B4-BE49-F238E27FC236}">
                <a16:creationId xmlns:a16="http://schemas.microsoft.com/office/drawing/2014/main" id="{43F9F4BD-C99F-941B-E501-254F3CC23EE3}"/>
              </a:ext>
            </a:extLst>
          </p:cNvPr>
          <p:cNvSpPr/>
          <p:nvPr/>
        </p:nvSpPr>
        <p:spPr>
          <a:xfrm>
            <a:off x="6415556" y="3599730"/>
            <a:ext cx="535752" cy="498025"/>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a:extLst>
              <a:ext uri="{FF2B5EF4-FFF2-40B4-BE49-F238E27FC236}">
                <a16:creationId xmlns:a16="http://schemas.microsoft.com/office/drawing/2014/main" id="{DF8249E7-938E-AFB7-7DEE-F847EB7135DB}"/>
              </a:ext>
            </a:extLst>
          </p:cNvPr>
          <p:cNvCxnSpPr>
            <a:cxnSpLocks/>
          </p:cNvCxnSpPr>
          <p:nvPr/>
        </p:nvCxnSpPr>
        <p:spPr>
          <a:xfrm>
            <a:off x="6415556" y="3599730"/>
            <a:ext cx="0" cy="498025"/>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53" name="フリーフォーム 52">
            <a:extLst>
              <a:ext uri="{FF2B5EF4-FFF2-40B4-BE49-F238E27FC236}">
                <a16:creationId xmlns:a16="http://schemas.microsoft.com/office/drawing/2014/main" id="{F8E7CF0A-37D0-49D4-10AC-46CC7EDCE922}"/>
              </a:ext>
            </a:extLst>
          </p:cNvPr>
          <p:cNvSpPr/>
          <p:nvPr/>
        </p:nvSpPr>
        <p:spPr>
          <a:xfrm>
            <a:off x="7171432" y="3379302"/>
            <a:ext cx="1561389" cy="469439"/>
          </a:xfrm>
          <a:custGeom>
            <a:avLst/>
            <a:gdLst>
              <a:gd name="connsiteX0" fmla="*/ 1084997 w 1084997"/>
              <a:gd name="connsiteY0" fmla="*/ 0 h 470848"/>
              <a:gd name="connsiteX1" fmla="*/ 1084997 w 1084997"/>
              <a:gd name="connsiteY1" fmla="*/ 470848 h 470848"/>
              <a:gd name="connsiteX2" fmla="*/ 0 w 1084997"/>
              <a:gd name="connsiteY2" fmla="*/ 470848 h 470848"/>
            </a:gdLst>
            <a:ahLst/>
            <a:cxnLst>
              <a:cxn ang="0">
                <a:pos x="connsiteX0" y="connsiteY0"/>
              </a:cxn>
              <a:cxn ang="0">
                <a:pos x="connsiteX1" y="connsiteY1"/>
              </a:cxn>
              <a:cxn ang="0">
                <a:pos x="connsiteX2" y="connsiteY2"/>
              </a:cxn>
            </a:cxnLst>
            <a:rect l="l" t="t" r="r" b="b"/>
            <a:pathLst>
              <a:path w="1084997" h="470848">
                <a:moveTo>
                  <a:pt x="1084997" y="0"/>
                </a:moveTo>
                <a:lnTo>
                  <a:pt x="1084997" y="470848"/>
                </a:lnTo>
                <a:lnTo>
                  <a:pt x="0" y="470848"/>
                </a:ln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756C1867-CAEF-E9B1-7C9D-BB976057B3E5}"/>
              </a:ext>
            </a:extLst>
          </p:cNvPr>
          <p:cNvCxnSpPr>
            <a:cxnSpLocks/>
          </p:cNvCxnSpPr>
          <p:nvPr/>
        </p:nvCxnSpPr>
        <p:spPr>
          <a:xfrm>
            <a:off x="3163425" y="3851321"/>
            <a:ext cx="2823869"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直方体 55">
            <a:extLst>
              <a:ext uri="{FF2B5EF4-FFF2-40B4-BE49-F238E27FC236}">
                <a16:creationId xmlns:a16="http://schemas.microsoft.com/office/drawing/2014/main" id="{A207657B-EE4C-AC36-088D-5A4C3F95207B}"/>
              </a:ext>
            </a:extLst>
          </p:cNvPr>
          <p:cNvSpPr/>
          <p:nvPr/>
        </p:nvSpPr>
        <p:spPr>
          <a:xfrm>
            <a:off x="1974380" y="3519893"/>
            <a:ext cx="576559" cy="777578"/>
          </a:xfrm>
          <a:prstGeom prst="cube">
            <a:avLst>
              <a:gd name="adj" fmla="val 32101"/>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1A7EEA34-04C5-5C4D-33B1-3B42396D85D7}"/>
              </a:ext>
            </a:extLst>
          </p:cNvPr>
          <p:cNvCxnSpPr>
            <a:cxnSpLocks/>
          </p:cNvCxnSpPr>
          <p:nvPr/>
        </p:nvCxnSpPr>
        <p:spPr>
          <a:xfrm>
            <a:off x="1974380" y="4297471"/>
            <a:ext cx="37553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2D9AFD5-E55A-0648-F11A-11A260811C44}"/>
              </a:ext>
            </a:extLst>
          </p:cNvPr>
          <p:cNvCxnSpPr>
            <a:cxnSpLocks/>
          </p:cNvCxnSpPr>
          <p:nvPr/>
        </p:nvCxnSpPr>
        <p:spPr>
          <a:xfrm>
            <a:off x="2559903" y="3519893"/>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15F44CA-C981-4F31-B131-59F0CFDBCA76}"/>
              </a:ext>
            </a:extLst>
          </p:cNvPr>
          <p:cNvCxnSpPr>
            <a:cxnSpLocks/>
          </p:cNvCxnSpPr>
          <p:nvPr/>
        </p:nvCxnSpPr>
        <p:spPr>
          <a:xfrm flipV="1">
            <a:off x="2376814" y="4118177"/>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7A3E09-129C-8A7E-AC9D-C3519236078F}"/>
              </a:ext>
            </a:extLst>
          </p:cNvPr>
          <p:cNvSpPr txBox="1"/>
          <p:nvPr/>
        </p:nvSpPr>
        <p:spPr>
          <a:xfrm>
            <a:off x="1962532" y="4333332"/>
            <a:ext cx="402674"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61" name="テキスト ボックス 60">
            <a:extLst>
              <a:ext uri="{FF2B5EF4-FFF2-40B4-BE49-F238E27FC236}">
                <a16:creationId xmlns:a16="http://schemas.microsoft.com/office/drawing/2014/main" id="{448696A1-9814-0406-C566-9D1B2C777063}"/>
              </a:ext>
            </a:extLst>
          </p:cNvPr>
          <p:cNvSpPr txBox="1"/>
          <p:nvPr/>
        </p:nvSpPr>
        <p:spPr>
          <a:xfrm>
            <a:off x="2472779" y="4171967"/>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p:sp>
        <p:nvSpPr>
          <p:cNvPr id="62" name="テキスト ボックス 61">
            <a:extLst>
              <a:ext uri="{FF2B5EF4-FFF2-40B4-BE49-F238E27FC236}">
                <a16:creationId xmlns:a16="http://schemas.microsoft.com/office/drawing/2014/main" id="{E34F40A7-4274-D6EC-FA00-67F46E589DC8}"/>
              </a:ext>
            </a:extLst>
          </p:cNvPr>
          <p:cNvSpPr txBox="1"/>
          <p:nvPr/>
        </p:nvSpPr>
        <p:spPr>
          <a:xfrm>
            <a:off x="2616408" y="3699539"/>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cxnSp>
        <p:nvCxnSpPr>
          <p:cNvPr id="64" name="直線矢印コネクタ 63">
            <a:extLst>
              <a:ext uri="{FF2B5EF4-FFF2-40B4-BE49-F238E27FC236}">
                <a16:creationId xmlns:a16="http://schemas.microsoft.com/office/drawing/2014/main" id="{5429078B-8693-5A16-6101-A391912ECDDF}"/>
              </a:ext>
            </a:extLst>
          </p:cNvPr>
          <p:cNvCxnSpPr>
            <a:cxnSpLocks/>
          </p:cNvCxnSpPr>
          <p:nvPr/>
        </p:nvCxnSpPr>
        <p:spPr>
          <a:xfrm flipH="1">
            <a:off x="1888627" y="2560200"/>
            <a:ext cx="89705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F10E8FC3-BD9F-37DF-7A64-891E1E9AE21E}"/>
              </a:ext>
            </a:extLst>
          </p:cNvPr>
          <p:cNvCxnSpPr>
            <a:cxnSpLocks/>
          </p:cNvCxnSpPr>
          <p:nvPr/>
        </p:nvCxnSpPr>
        <p:spPr>
          <a:xfrm flipH="1">
            <a:off x="4851198" y="2572347"/>
            <a:ext cx="1303361"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39058048-1A88-0AE9-6C32-657BBCC2BA29}"/>
              </a:ext>
            </a:extLst>
          </p:cNvPr>
          <p:cNvSpPr txBox="1"/>
          <p:nvPr/>
        </p:nvSpPr>
        <p:spPr>
          <a:xfrm>
            <a:off x="4276432" y="3956955"/>
            <a:ext cx="771365" cy="307777"/>
          </a:xfrm>
          <a:prstGeom prst="rect">
            <a:avLst/>
          </a:prstGeom>
          <a:noFill/>
        </p:spPr>
        <p:txBody>
          <a:bodyPr wrap="none" rtlCol="0">
            <a:spAutoFit/>
          </a:bodyPr>
          <a:lstStyle/>
          <a:p>
            <a:pPr algn="ctr"/>
            <a:r>
              <a:rPr kumimoji="1" lang="en-US" altLang="ja-JP" sz="1400" b="1" dirty="0">
                <a:latin typeface="Times" pitchFamily="2" charset="0"/>
              </a:rPr>
              <a:t>Folding</a:t>
            </a:r>
          </a:p>
        </p:txBody>
      </p:sp>
      <p:sp>
        <p:nvSpPr>
          <p:cNvPr id="71" name="フリーフォーム 70">
            <a:extLst>
              <a:ext uri="{FF2B5EF4-FFF2-40B4-BE49-F238E27FC236}">
                <a16:creationId xmlns:a16="http://schemas.microsoft.com/office/drawing/2014/main" id="{15CB5B57-2C6B-41F2-3B0C-3325FDE82BE3}"/>
              </a:ext>
            </a:extLst>
          </p:cNvPr>
          <p:cNvSpPr/>
          <p:nvPr/>
        </p:nvSpPr>
        <p:spPr>
          <a:xfrm flipH="1">
            <a:off x="2262658" y="4801423"/>
            <a:ext cx="521300" cy="273626"/>
          </a:xfrm>
          <a:custGeom>
            <a:avLst/>
            <a:gdLst>
              <a:gd name="connsiteX0" fmla="*/ 1084997 w 1084997"/>
              <a:gd name="connsiteY0" fmla="*/ 0 h 470848"/>
              <a:gd name="connsiteX1" fmla="*/ 1084997 w 1084997"/>
              <a:gd name="connsiteY1" fmla="*/ 470848 h 470848"/>
              <a:gd name="connsiteX2" fmla="*/ 0 w 1084997"/>
              <a:gd name="connsiteY2" fmla="*/ 470848 h 470848"/>
            </a:gdLst>
            <a:ahLst/>
            <a:cxnLst>
              <a:cxn ang="0">
                <a:pos x="connsiteX0" y="connsiteY0"/>
              </a:cxn>
              <a:cxn ang="0">
                <a:pos x="connsiteX1" y="connsiteY1"/>
              </a:cxn>
              <a:cxn ang="0">
                <a:pos x="connsiteX2" y="connsiteY2"/>
              </a:cxn>
            </a:cxnLst>
            <a:rect l="l" t="t" r="r" b="b"/>
            <a:pathLst>
              <a:path w="1084997" h="470848">
                <a:moveTo>
                  <a:pt x="1084997" y="0"/>
                </a:moveTo>
                <a:lnTo>
                  <a:pt x="1084997" y="470848"/>
                </a:lnTo>
                <a:lnTo>
                  <a:pt x="0" y="470848"/>
                </a:ln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BE3EF784-FC2C-279D-3E28-882917FD3568}"/>
              </a:ext>
            </a:extLst>
          </p:cNvPr>
          <p:cNvSpPr/>
          <p:nvPr/>
        </p:nvSpPr>
        <p:spPr>
          <a:xfrm>
            <a:off x="3236684" y="4702968"/>
            <a:ext cx="1409084"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3B1D1F79-A491-8048-A9DD-113EF825F1D9}"/>
              </a:ext>
            </a:extLst>
          </p:cNvPr>
          <p:cNvCxnSpPr>
            <a:cxnSpLocks/>
          </p:cNvCxnSpPr>
          <p:nvPr/>
        </p:nvCxnSpPr>
        <p:spPr>
          <a:xfrm>
            <a:off x="3236684" y="4702968"/>
            <a:ext cx="0" cy="797906"/>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AFDE8661-37F2-1A4B-CF8A-E35B70D33DF1}"/>
              </a:ext>
            </a:extLst>
          </p:cNvPr>
          <p:cNvSpPr txBox="1"/>
          <p:nvPr/>
        </p:nvSpPr>
        <p:spPr>
          <a:xfrm>
            <a:off x="2875575" y="4907091"/>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839D92D-9515-A546-763D-BAFD10C7ABFC}"/>
                  </a:ext>
                </a:extLst>
              </p:cNvPr>
              <p:cNvSpPr txBox="1"/>
              <p:nvPr/>
            </p:nvSpPr>
            <p:spPr>
              <a:xfrm>
                <a:off x="3597221" y="4333636"/>
                <a:ext cx="760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00B050"/>
                          </a:solidFill>
                          <a:latin typeface="Cambria Math" panose="02040503050406030204" pitchFamily="18" charset="0"/>
                        </a:rPr>
                        <m:t>𝑻</m:t>
                      </m:r>
                      <m:r>
                        <a:rPr kumimoji="1" lang="en-US" altLang="ja-JP" b="1" i="1" smtClean="0">
                          <a:solidFill>
                            <a:srgbClr val="00B050"/>
                          </a:solidFill>
                          <a:latin typeface="Cambria Math" panose="02040503050406030204" pitchFamily="18" charset="0"/>
                        </a:rPr>
                        <m:t>′×</m:t>
                      </m:r>
                      <m:r>
                        <a:rPr kumimoji="1" lang="en-US" altLang="ja-JP" b="1" i="1" smtClean="0">
                          <a:solidFill>
                            <a:srgbClr val="00B0F0"/>
                          </a:solidFill>
                          <a:latin typeface="Cambria Math" panose="02040503050406030204" pitchFamily="18" charset="0"/>
                          <a:ea typeface="Cambria Math" panose="02040503050406030204" pitchFamily="18" charset="0"/>
                        </a:rPr>
                        <m:t>𝑽</m:t>
                      </m:r>
                    </m:oMath>
                  </m:oMathPara>
                </a14:m>
                <a:endParaRPr kumimoji="1" lang="ja-JP" altLang="en-US" b="1" i="1">
                  <a:solidFill>
                    <a:schemeClr val="tx1"/>
                  </a:solidFill>
                  <a:latin typeface="Times" pitchFamily="2" charset="0"/>
                </a:endParaRPr>
              </a:p>
            </p:txBody>
          </p:sp>
        </mc:Choice>
        <mc:Fallback xmlns="">
          <p:sp>
            <p:nvSpPr>
              <p:cNvPr id="75" name="テキスト ボックス 74">
                <a:extLst>
                  <a:ext uri="{FF2B5EF4-FFF2-40B4-BE49-F238E27FC236}">
                    <a16:creationId xmlns:a16="http://schemas.microsoft.com/office/drawing/2014/main" id="{5839D92D-9515-A546-763D-BAFD10C7ABFC}"/>
                  </a:ext>
                </a:extLst>
              </p:cNvPr>
              <p:cNvSpPr txBox="1">
                <a:spLocks noRot="1" noChangeAspect="1" noMove="1" noResize="1" noEditPoints="1" noAdjustHandles="1" noChangeArrowheads="1" noChangeShapeType="1" noTextEdit="1"/>
              </p:cNvSpPr>
              <p:nvPr/>
            </p:nvSpPr>
            <p:spPr>
              <a:xfrm>
                <a:off x="3597221" y="4333636"/>
                <a:ext cx="760143" cy="369332"/>
              </a:xfrm>
              <a:prstGeom prst="rect">
                <a:avLst/>
              </a:prstGeom>
              <a:blipFill>
                <a:blip r:embed="rId5"/>
                <a:stretch>
                  <a:fillRect/>
                </a:stretch>
              </a:blipFill>
            </p:spPr>
            <p:txBody>
              <a:bodyPr/>
              <a:lstStyle/>
              <a:p>
                <a:r>
                  <a:rPr lang="ja-JP" altLang="en-US">
                    <a:noFill/>
                  </a:rPr>
                  <a:t> </a:t>
                </a:r>
              </a:p>
            </p:txBody>
          </p:sp>
        </mc:Fallback>
      </mc:AlternateContent>
      <p:sp>
        <p:nvSpPr>
          <p:cNvPr id="76" name="テキスト ボックス 75">
            <a:extLst>
              <a:ext uri="{FF2B5EF4-FFF2-40B4-BE49-F238E27FC236}">
                <a16:creationId xmlns:a16="http://schemas.microsoft.com/office/drawing/2014/main" id="{85AA141B-14AB-939A-EE0E-A9974520973C}"/>
              </a:ext>
            </a:extLst>
          </p:cNvPr>
          <p:cNvSpPr txBox="1"/>
          <p:nvPr/>
        </p:nvSpPr>
        <p:spPr>
          <a:xfrm>
            <a:off x="5214841" y="5162320"/>
            <a:ext cx="534122" cy="307777"/>
          </a:xfrm>
          <a:prstGeom prst="rect">
            <a:avLst/>
          </a:prstGeom>
          <a:noFill/>
        </p:spPr>
        <p:txBody>
          <a:bodyPr wrap="none" rtlCol="0">
            <a:spAutoFit/>
          </a:bodyPr>
          <a:lstStyle/>
          <a:p>
            <a:pPr algn="ctr"/>
            <a:r>
              <a:rPr kumimoji="1" lang="en-US" altLang="ja-JP" sz="1400" b="1" dirty="0">
                <a:latin typeface="Times" pitchFamily="2" charset="0"/>
              </a:rPr>
              <a:t>DR*</a:t>
            </a:r>
          </a:p>
        </p:txBody>
      </p:sp>
      <p:sp>
        <p:nvSpPr>
          <p:cNvPr id="77" name="正方形/長方形 76">
            <a:extLst>
              <a:ext uri="{FF2B5EF4-FFF2-40B4-BE49-F238E27FC236}">
                <a16:creationId xmlns:a16="http://schemas.microsoft.com/office/drawing/2014/main" id="{2A00A200-061A-1C0F-809D-51FFAEE7C5DB}"/>
              </a:ext>
            </a:extLst>
          </p:cNvPr>
          <p:cNvSpPr/>
          <p:nvPr/>
        </p:nvSpPr>
        <p:spPr>
          <a:xfrm>
            <a:off x="6399209" y="4699330"/>
            <a:ext cx="535752"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コネクタ 77">
            <a:extLst>
              <a:ext uri="{FF2B5EF4-FFF2-40B4-BE49-F238E27FC236}">
                <a16:creationId xmlns:a16="http://schemas.microsoft.com/office/drawing/2014/main" id="{01B60EE9-BA64-6D87-D908-3FC714084C04}"/>
              </a:ext>
            </a:extLst>
          </p:cNvPr>
          <p:cNvCxnSpPr>
            <a:cxnSpLocks/>
          </p:cNvCxnSpPr>
          <p:nvPr/>
        </p:nvCxnSpPr>
        <p:spPr>
          <a:xfrm>
            <a:off x="6399209" y="4699330"/>
            <a:ext cx="0" cy="797906"/>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3401E9A0-EA5B-2E92-ACC2-4F4298E808E7}"/>
              </a:ext>
            </a:extLst>
          </p:cNvPr>
          <p:cNvSpPr txBox="1"/>
          <p:nvPr/>
        </p:nvSpPr>
        <p:spPr>
          <a:xfrm>
            <a:off x="6517044" y="4333636"/>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cxnSp>
        <p:nvCxnSpPr>
          <p:cNvPr id="80" name="直線矢印コネクタ 79">
            <a:extLst>
              <a:ext uri="{FF2B5EF4-FFF2-40B4-BE49-F238E27FC236}">
                <a16:creationId xmlns:a16="http://schemas.microsoft.com/office/drawing/2014/main" id="{4CB33967-AE41-4E24-0622-83860B953F03}"/>
              </a:ext>
            </a:extLst>
          </p:cNvPr>
          <p:cNvCxnSpPr>
            <a:cxnSpLocks/>
          </p:cNvCxnSpPr>
          <p:nvPr/>
        </p:nvCxnSpPr>
        <p:spPr>
          <a:xfrm flipH="1">
            <a:off x="4834851" y="5055973"/>
            <a:ext cx="1303361"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0A448104-6D6A-A322-750A-10CA48EC9B84}"/>
              </a:ext>
            </a:extLst>
          </p:cNvPr>
          <p:cNvSpPr txBox="1"/>
          <p:nvPr/>
        </p:nvSpPr>
        <p:spPr>
          <a:xfrm>
            <a:off x="1884513" y="5193373"/>
            <a:ext cx="950902"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along </a:t>
            </a:r>
            <a:r>
              <a:rPr kumimoji="1" lang="en-US" altLang="ja-JP" sz="1400" i="1" dirty="0">
                <a:latin typeface="Times" pitchFamily="2" charset="0"/>
              </a:rPr>
              <a:t>S</a:t>
            </a:r>
            <a:endParaRPr kumimoji="1" lang="ja-JP" altLang="en-US" sz="1400" i="1" baseline="-25000">
              <a:latin typeface="Times" pitchFamily="2" charset="0"/>
            </a:endParaRPr>
          </a:p>
        </p:txBody>
      </p:sp>
      <p:cxnSp>
        <p:nvCxnSpPr>
          <p:cNvPr id="85" name="直線矢印コネクタ 84">
            <a:extLst>
              <a:ext uri="{FF2B5EF4-FFF2-40B4-BE49-F238E27FC236}">
                <a16:creationId xmlns:a16="http://schemas.microsoft.com/office/drawing/2014/main" id="{C6DF67C5-15B2-7FB5-1828-8A9545CADE86}"/>
              </a:ext>
            </a:extLst>
          </p:cNvPr>
          <p:cNvCxnSpPr>
            <a:cxnSpLocks/>
          </p:cNvCxnSpPr>
          <p:nvPr/>
        </p:nvCxnSpPr>
        <p:spPr>
          <a:xfrm>
            <a:off x="7225728" y="5039782"/>
            <a:ext cx="777922"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B0D3EAB3-81CD-E880-247D-134DB1AA8023}"/>
              </a:ext>
            </a:extLst>
          </p:cNvPr>
          <p:cNvSpPr txBox="1"/>
          <p:nvPr/>
        </p:nvSpPr>
        <p:spPr>
          <a:xfrm>
            <a:off x="7179238" y="5174720"/>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cxnSp>
        <p:nvCxnSpPr>
          <p:cNvPr id="87" name="直線矢印コネクタ 86">
            <a:extLst>
              <a:ext uri="{FF2B5EF4-FFF2-40B4-BE49-F238E27FC236}">
                <a16:creationId xmlns:a16="http://schemas.microsoft.com/office/drawing/2014/main" id="{D375421E-C5D8-C8D0-5172-FC9C270EBED9}"/>
              </a:ext>
            </a:extLst>
          </p:cNvPr>
          <p:cNvCxnSpPr>
            <a:cxnSpLocks/>
          </p:cNvCxnSpPr>
          <p:nvPr/>
        </p:nvCxnSpPr>
        <p:spPr>
          <a:xfrm>
            <a:off x="10536383" y="5009998"/>
            <a:ext cx="39286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36238799-BFEE-1815-4A33-A1BCDF517387}"/>
              </a:ext>
            </a:extLst>
          </p:cNvPr>
          <p:cNvSpPr txBox="1"/>
          <p:nvPr/>
        </p:nvSpPr>
        <p:spPr>
          <a:xfrm>
            <a:off x="10997387" y="4686641"/>
            <a:ext cx="808235" cy="738664"/>
          </a:xfrm>
          <a:prstGeom prst="rect">
            <a:avLst/>
          </a:prstGeom>
          <a:noFill/>
        </p:spPr>
        <p:txBody>
          <a:bodyPr wrap="none" rtlCol="0">
            <a:spAutoFit/>
          </a:bodyPr>
          <a:lstStyle/>
          <a:p>
            <a:r>
              <a:rPr kumimoji="1" lang="en-US" altLang="ja-JP" sz="1400" dirty="0">
                <a:latin typeface="Times" pitchFamily="2" charset="0"/>
              </a:rPr>
              <a:t>Select &amp;</a:t>
            </a:r>
            <a:br>
              <a:rPr kumimoji="1" lang="en-US" altLang="ja-JP" sz="1400" dirty="0">
                <a:latin typeface="Times" pitchFamily="2" charset="0"/>
              </a:rPr>
            </a:br>
            <a:r>
              <a:rPr kumimoji="1" lang="en-US" altLang="ja-JP" sz="1400" dirty="0">
                <a:latin typeface="Times" pitchFamily="2" charset="0"/>
              </a:rPr>
              <a:t>compare</a:t>
            </a:r>
          </a:p>
          <a:p>
            <a:r>
              <a:rPr kumimoji="1" lang="en-US" altLang="ja-JP" sz="1400" dirty="0">
                <a:latin typeface="Times" pitchFamily="2" charset="0"/>
              </a:rPr>
              <a:t>clusters</a:t>
            </a:r>
            <a:endParaRPr kumimoji="1" lang="ja-JP" altLang="en-US" sz="1400" i="1" baseline="-25000">
              <a:latin typeface="Times" pitchFamily="2" charset="0"/>
            </a:endParaRPr>
          </a:p>
        </p:txBody>
      </p:sp>
      <p:pic>
        <p:nvPicPr>
          <p:cNvPr id="89" name="図 88" descr="グラフィカル ユーザー インターフェイス, アプリケーション&#10;&#10;自動的に生成された説明">
            <a:extLst>
              <a:ext uri="{FF2B5EF4-FFF2-40B4-BE49-F238E27FC236}">
                <a16:creationId xmlns:a16="http://schemas.microsoft.com/office/drawing/2014/main" id="{946B832D-C286-ACF2-7CAF-8D6D55E9DF55}"/>
              </a:ext>
            </a:extLst>
          </p:cNvPr>
          <p:cNvPicPr>
            <a:picLocks noChangeAspect="1"/>
          </p:cNvPicPr>
          <p:nvPr/>
        </p:nvPicPr>
        <p:blipFill rotWithShape="1">
          <a:blip r:embed="rId4"/>
          <a:srcRect l="32739" t="2411" r="44299" b="51334"/>
          <a:stretch/>
        </p:blipFill>
        <p:spPr>
          <a:xfrm>
            <a:off x="9300078" y="2111798"/>
            <a:ext cx="965751" cy="915309"/>
          </a:xfrm>
          <a:prstGeom prst="rect">
            <a:avLst/>
          </a:prstGeom>
          <a:ln>
            <a:solidFill>
              <a:schemeClr val="tx1"/>
            </a:solidFill>
          </a:ln>
        </p:spPr>
      </p:pic>
      <p:pic>
        <p:nvPicPr>
          <p:cNvPr id="91" name="図 90" descr="グラフィカル ユーザー インターフェイス&#10;&#10;自動的に生成された説明">
            <a:extLst>
              <a:ext uri="{FF2B5EF4-FFF2-40B4-BE49-F238E27FC236}">
                <a16:creationId xmlns:a16="http://schemas.microsoft.com/office/drawing/2014/main" id="{D1ECC670-4BDD-2DBA-3B32-5AC89E6C710C}"/>
              </a:ext>
            </a:extLst>
          </p:cNvPr>
          <p:cNvPicPr>
            <a:picLocks noChangeAspect="1"/>
          </p:cNvPicPr>
          <p:nvPr/>
        </p:nvPicPr>
        <p:blipFill rotWithShape="1">
          <a:blip r:embed="rId6"/>
          <a:srcRect l="1075" t="51819" r="77166" b="9532"/>
          <a:stretch/>
        </p:blipFill>
        <p:spPr>
          <a:xfrm>
            <a:off x="8180057" y="4630463"/>
            <a:ext cx="1057264" cy="915312"/>
          </a:xfrm>
          <a:prstGeom prst="rect">
            <a:avLst/>
          </a:prstGeom>
          <a:ln>
            <a:solidFill>
              <a:schemeClr val="tx1"/>
            </a:solidFill>
          </a:ln>
        </p:spPr>
      </p:pic>
      <p:pic>
        <p:nvPicPr>
          <p:cNvPr id="92" name="図 91" descr="グラフィカル ユーザー インターフェイス&#10;&#10;自動的に生成された説明">
            <a:extLst>
              <a:ext uri="{FF2B5EF4-FFF2-40B4-BE49-F238E27FC236}">
                <a16:creationId xmlns:a16="http://schemas.microsoft.com/office/drawing/2014/main" id="{26279B22-C8BC-601A-4B07-42B45A58133F}"/>
              </a:ext>
            </a:extLst>
          </p:cNvPr>
          <p:cNvPicPr>
            <a:picLocks noChangeAspect="1"/>
          </p:cNvPicPr>
          <p:nvPr/>
        </p:nvPicPr>
        <p:blipFill rotWithShape="1">
          <a:blip r:embed="rId6"/>
          <a:srcRect l="34065" t="50921" r="44653" b="9653"/>
          <a:stretch/>
        </p:blipFill>
        <p:spPr>
          <a:xfrm>
            <a:off x="9308118" y="4630463"/>
            <a:ext cx="1013729" cy="915308"/>
          </a:xfrm>
          <a:prstGeom prst="rect">
            <a:avLst/>
          </a:prstGeom>
          <a:ln>
            <a:solidFill>
              <a:schemeClr val="tx1"/>
            </a:solidFill>
          </a:ln>
        </p:spPr>
      </p:pic>
      <p:sp>
        <p:nvSpPr>
          <p:cNvPr id="93" name="テキスト ボックス 92">
            <a:extLst>
              <a:ext uri="{FF2B5EF4-FFF2-40B4-BE49-F238E27FC236}">
                <a16:creationId xmlns:a16="http://schemas.microsoft.com/office/drawing/2014/main" id="{071413C0-FFB7-5966-AEF4-81B9C4FD1FFB}"/>
              </a:ext>
            </a:extLst>
          </p:cNvPr>
          <p:cNvSpPr txBox="1"/>
          <p:nvPr/>
        </p:nvSpPr>
        <p:spPr>
          <a:xfrm>
            <a:off x="315546" y="5968602"/>
            <a:ext cx="1403883"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94" name="テキスト ボックス 93">
            <a:extLst>
              <a:ext uri="{FF2B5EF4-FFF2-40B4-BE49-F238E27FC236}">
                <a16:creationId xmlns:a16="http://schemas.microsoft.com/office/drawing/2014/main" id="{55C109F5-7756-60C5-2162-764C8003AC6E}"/>
              </a:ext>
            </a:extLst>
          </p:cNvPr>
          <p:cNvSpPr txBox="1"/>
          <p:nvPr/>
        </p:nvSpPr>
        <p:spPr>
          <a:xfrm>
            <a:off x="1766792" y="5968602"/>
            <a:ext cx="5353764"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95" name="テキスト ボックス 94">
            <a:extLst>
              <a:ext uri="{FF2B5EF4-FFF2-40B4-BE49-F238E27FC236}">
                <a16:creationId xmlns:a16="http://schemas.microsoft.com/office/drawing/2014/main" id="{A0944C42-5E57-991C-D314-F3AFADCFD805}"/>
              </a:ext>
            </a:extLst>
          </p:cNvPr>
          <p:cNvSpPr txBox="1"/>
          <p:nvPr/>
        </p:nvSpPr>
        <p:spPr>
          <a:xfrm>
            <a:off x="7179238" y="5966930"/>
            <a:ext cx="3213597"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96" name="テキスト ボックス 95">
            <a:extLst>
              <a:ext uri="{FF2B5EF4-FFF2-40B4-BE49-F238E27FC236}">
                <a16:creationId xmlns:a16="http://schemas.microsoft.com/office/drawing/2014/main" id="{0B95ECE3-E9F2-36F1-4817-699181201800}"/>
              </a:ext>
            </a:extLst>
          </p:cNvPr>
          <p:cNvSpPr txBox="1"/>
          <p:nvPr/>
        </p:nvSpPr>
        <p:spPr>
          <a:xfrm>
            <a:off x="10440197" y="5967208"/>
            <a:ext cx="1415474"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sp>
        <p:nvSpPr>
          <p:cNvPr id="104" name="テキスト ボックス 103">
            <a:extLst>
              <a:ext uri="{FF2B5EF4-FFF2-40B4-BE49-F238E27FC236}">
                <a16:creationId xmlns:a16="http://schemas.microsoft.com/office/drawing/2014/main" id="{873112C9-592C-79AA-5D53-4B74993B0AA3}"/>
              </a:ext>
            </a:extLst>
          </p:cNvPr>
          <p:cNvSpPr txBox="1"/>
          <p:nvPr/>
        </p:nvSpPr>
        <p:spPr>
          <a:xfrm>
            <a:off x="6495402" y="3247113"/>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sp>
        <p:nvSpPr>
          <p:cNvPr id="105" name="テキスト ボックス 104">
            <a:extLst>
              <a:ext uri="{FF2B5EF4-FFF2-40B4-BE49-F238E27FC236}">
                <a16:creationId xmlns:a16="http://schemas.microsoft.com/office/drawing/2014/main" id="{C420FBED-C052-D9C8-4AC5-09928B8E3FB2}"/>
              </a:ext>
            </a:extLst>
          </p:cNvPr>
          <p:cNvSpPr txBox="1"/>
          <p:nvPr/>
        </p:nvSpPr>
        <p:spPr>
          <a:xfrm>
            <a:off x="2907703" y="6635931"/>
            <a:ext cx="9300944" cy="215444"/>
          </a:xfrm>
          <a:prstGeom prst="rect">
            <a:avLst/>
          </a:prstGeom>
          <a:noFill/>
        </p:spPr>
        <p:txBody>
          <a:bodyPr wrap="none" rtlCol="0">
            <a:spAutoFit/>
          </a:bodyPr>
          <a:lstStyle/>
          <a:p>
            <a:pPr algn="r"/>
            <a:r>
              <a:rPr kumimoji="1" lang="en" altLang="ja-JP" sz="800" dirty="0"/>
              <a:t>* Inspired by Multi-step DR: </a:t>
            </a:r>
            <a:r>
              <a:rPr kumimoji="1" lang="en" altLang="ja-JP" sz="800" dirty="0" err="1"/>
              <a:t>T.Fujiwara</a:t>
            </a:r>
            <a:r>
              <a:rPr kumimoji="1" lang="en" altLang="ja-JP" sz="800" dirty="0"/>
              <a:t>, </a:t>
            </a:r>
            <a:r>
              <a:rPr kumimoji="1" lang="en" altLang="ja-JP" sz="800" dirty="0" err="1"/>
              <a:t>Shilpika</a:t>
            </a:r>
            <a:r>
              <a:rPr kumimoji="1" lang="en" altLang="ja-JP" sz="800" dirty="0"/>
              <a:t>, N. Sakamoto, J. Nonaka, K. Yamamoto, and K.‑L. Ma, A Visual Analytics Framework for Reviewing Multivariate Time-Series Data with Dimensionality Reduction, TVCG, 2020.</a:t>
            </a:r>
            <a:endParaRPr kumimoji="1" lang="ja-JP" altLang="en-US" sz="800"/>
          </a:p>
        </p:txBody>
      </p:sp>
    </p:spTree>
    <p:extLst>
      <p:ext uri="{BB962C8B-B14F-4D97-AF65-F5344CB8AC3E}">
        <p14:creationId xmlns:p14="http://schemas.microsoft.com/office/powerpoint/2010/main" val="391954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8</a:t>
            </a:fld>
            <a:endParaRPr kumimoji="1" lang="ja-JP" altLang="en-US"/>
          </a:p>
        </p:txBody>
      </p:sp>
      <p:pic>
        <p:nvPicPr>
          <p:cNvPr id="3" name="図 2">
            <a:extLst>
              <a:ext uri="{FF2B5EF4-FFF2-40B4-BE49-F238E27FC236}">
                <a16:creationId xmlns:a16="http://schemas.microsoft.com/office/drawing/2014/main" id="{87BC3B72-C4C0-5EE1-8E52-64649338804B}"/>
              </a:ext>
            </a:extLst>
          </p:cNvPr>
          <p:cNvPicPr>
            <a:picLocks noChangeAspect="1"/>
          </p:cNvPicPr>
          <p:nvPr/>
        </p:nvPicPr>
        <p:blipFill>
          <a:blip r:embed="rId3"/>
          <a:stretch>
            <a:fillRect/>
          </a:stretch>
        </p:blipFill>
        <p:spPr>
          <a:xfrm>
            <a:off x="612000" y="1590562"/>
            <a:ext cx="5711300" cy="2240587"/>
          </a:xfrm>
          <a:prstGeom prst="rect">
            <a:avLst/>
          </a:prstGeom>
        </p:spPr>
      </p:pic>
      <p:pic>
        <p:nvPicPr>
          <p:cNvPr id="6" name="図 5">
            <a:extLst>
              <a:ext uri="{FF2B5EF4-FFF2-40B4-BE49-F238E27FC236}">
                <a16:creationId xmlns:a16="http://schemas.microsoft.com/office/drawing/2014/main" id="{141257CE-1EBC-7624-E6B8-F246D5E3F40F}"/>
              </a:ext>
            </a:extLst>
          </p:cNvPr>
          <p:cNvPicPr>
            <a:picLocks noChangeAspect="1"/>
          </p:cNvPicPr>
          <p:nvPr/>
        </p:nvPicPr>
        <p:blipFill>
          <a:blip r:embed="rId4"/>
          <a:stretch>
            <a:fillRect/>
          </a:stretch>
        </p:blipFill>
        <p:spPr>
          <a:xfrm>
            <a:off x="3837600" y="4173077"/>
            <a:ext cx="7906199" cy="2188722"/>
          </a:xfrm>
          <a:prstGeom prst="rect">
            <a:avLst/>
          </a:prstGeom>
        </p:spPr>
      </p:pic>
      <p:sp>
        <p:nvSpPr>
          <p:cNvPr id="68" name="角丸四角形 67">
            <a:extLst>
              <a:ext uri="{FF2B5EF4-FFF2-40B4-BE49-F238E27FC236}">
                <a16:creationId xmlns:a16="http://schemas.microsoft.com/office/drawing/2014/main" id="{91516350-C37E-4673-5325-32CE8CFFD1DD}"/>
              </a:ext>
            </a:extLst>
          </p:cNvPr>
          <p:cNvSpPr/>
          <p:nvPr/>
        </p:nvSpPr>
        <p:spPr>
          <a:xfrm>
            <a:off x="1359276" y="1590562"/>
            <a:ext cx="2622324"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470D31B-9320-5EE4-9CD2-405176F807F2}"/>
              </a:ext>
            </a:extLst>
          </p:cNvPr>
          <p:cNvSpPr txBox="1"/>
          <p:nvPr/>
        </p:nvSpPr>
        <p:spPr>
          <a:xfrm>
            <a:off x="6570636" y="1556693"/>
            <a:ext cx="5202264" cy="2308324"/>
          </a:xfrm>
          <a:prstGeom prst="rect">
            <a:avLst/>
          </a:prstGeom>
          <a:noFill/>
        </p:spPr>
        <p:txBody>
          <a:bodyPr wrap="square" rtlCol="0">
            <a:spAutoFit/>
          </a:bodyPr>
          <a:lstStyle/>
          <a:p>
            <a:r>
              <a:rPr kumimoji="1" lang="en-US" altLang="ja-JP" b="1" dirty="0"/>
              <a:t>Finding temporal point clusters that show characteristic behaviors</a:t>
            </a:r>
          </a:p>
          <a:p>
            <a:pPr marL="457200" indent="-457200">
              <a:buFont typeface="+mj-lt"/>
              <a:buAutoNum type="arabicPeriod"/>
            </a:pPr>
            <a:r>
              <a:rPr lang="en-US" altLang="ja-JP" dirty="0"/>
              <a:t>Unfold the tensor </a:t>
            </a:r>
            <a:r>
              <a:rPr lang="en-US" altLang="ja-JP" dirty="0">
                <a:latin typeface="Apple Chancery" panose="03020702040506060504" pitchFamily="66" charset="-79"/>
                <a:cs typeface="Apple Chancery" panose="03020702040506060504" pitchFamily="66" charset="-79"/>
              </a:rPr>
              <a:t>X</a:t>
            </a:r>
            <a:r>
              <a:rPr lang="en-US" altLang="ja-JP" dirty="0"/>
              <a:t> into a matrix </a:t>
            </a:r>
            <a:r>
              <a:rPr lang="en-US" altLang="ja-JP" b="1" dirty="0">
                <a:latin typeface="Times New Roman" panose="02020603050405020304" pitchFamily="18" charset="0"/>
                <a:cs typeface="Times New Roman" panose="02020603050405020304" pitchFamily="18" charset="0"/>
              </a:rPr>
              <a:t>X</a:t>
            </a:r>
            <a:r>
              <a:rPr lang="en-US" altLang="ja-JP" dirty="0"/>
              <a:t> with </a:t>
            </a:r>
            <a:r>
              <a:rPr lang="en-US" altLang="ja-JP" dirty="0">
                <a:latin typeface="Times New Roman" panose="02020603050405020304" pitchFamily="18" charset="0"/>
                <a:cs typeface="Times New Roman" panose="02020603050405020304" pitchFamily="18" charset="0"/>
              </a:rPr>
              <a:t>T</a:t>
            </a:r>
            <a:r>
              <a:rPr lang="en-US" altLang="ja-JP" dirty="0"/>
              <a:t> rows x (</a:t>
            </a:r>
            <a:r>
              <a:rPr lang="en-US" altLang="ja-JP" dirty="0" err="1">
                <a:latin typeface="Times New Roman" panose="02020603050405020304" pitchFamily="18" charset="0"/>
                <a:cs typeface="Times New Roman" panose="02020603050405020304" pitchFamily="18" charset="0"/>
              </a:rPr>
              <a:t>S</a:t>
            </a:r>
            <a:r>
              <a:rPr lang="en-US" altLang="ja-JP" dirty="0" err="1"/>
              <a:t>x</a:t>
            </a:r>
            <a:r>
              <a:rPr lang="en-US" altLang="ja-JP" dirty="0" err="1">
                <a:latin typeface="Times New Roman" panose="02020603050405020304" pitchFamily="18" charset="0"/>
                <a:cs typeface="Times New Roman" panose="02020603050405020304" pitchFamily="18" charset="0"/>
              </a:rPr>
              <a:t>V</a:t>
            </a:r>
            <a:r>
              <a:rPr lang="en-US" altLang="ja-JP" dirty="0">
                <a:latin typeface="Times New Roman" panose="02020603050405020304" pitchFamily="18" charset="0"/>
                <a:cs typeface="Times New Roman" panose="02020603050405020304" pitchFamily="18" charset="0"/>
              </a:rPr>
              <a:t>)</a:t>
            </a:r>
            <a:r>
              <a:rPr lang="en-US" altLang="ja-JP" dirty="0"/>
              <a:t> columns</a:t>
            </a:r>
          </a:p>
          <a:p>
            <a:pPr marL="457200" indent="-457200">
              <a:buFont typeface="+mj-lt"/>
              <a:buAutoNum type="arabicPeriod"/>
            </a:pPr>
            <a:r>
              <a:rPr kumimoji="1" lang="en-US" altLang="ja-JP" dirty="0"/>
              <a:t>Apply </a:t>
            </a:r>
            <a:r>
              <a:rPr lang="en-US" altLang="ja-JP" dirty="0"/>
              <a:t>DR to </a:t>
            </a:r>
            <a:r>
              <a:rPr lang="en-US" altLang="ja-JP" b="1" dirty="0">
                <a:latin typeface="Times New Roman" panose="02020603050405020304" pitchFamily="18" charset="0"/>
                <a:cs typeface="Times New Roman" panose="02020603050405020304" pitchFamily="18" charset="0"/>
              </a:rPr>
              <a:t>X</a:t>
            </a:r>
            <a:r>
              <a:rPr lang="en-US" altLang="ja-JP" dirty="0"/>
              <a:t> and obtain a matrix </a:t>
            </a:r>
            <a:r>
              <a:rPr lang="en-US" altLang="ja-JP" b="1" dirty="0">
                <a:latin typeface="Times New Roman" panose="02020603050405020304" pitchFamily="18" charset="0"/>
                <a:cs typeface="Times New Roman" panose="02020603050405020304" pitchFamily="18" charset="0"/>
              </a:rPr>
              <a:t>Y</a:t>
            </a:r>
            <a:r>
              <a:rPr lang="en-US" altLang="ja-JP" dirty="0"/>
              <a:t> with </a:t>
            </a:r>
            <a:r>
              <a:rPr lang="en-US" altLang="ja-JP" dirty="0">
                <a:latin typeface="Times New Roman" panose="02020603050405020304" pitchFamily="18" charset="0"/>
                <a:cs typeface="Times New Roman" panose="02020603050405020304" pitchFamily="18" charset="0"/>
              </a:rPr>
              <a:t>T</a:t>
            </a:r>
            <a:r>
              <a:rPr lang="en-US" altLang="ja-JP" dirty="0"/>
              <a:t> rows x 2 columns</a:t>
            </a:r>
          </a:p>
          <a:p>
            <a:pPr marL="457200" indent="-457200">
              <a:buFont typeface="+mj-lt"/>
              <a:buAutoNum type="arabicPeriod"/>
            </a:pPr>
            <a:r>
              <a:rPr kumimoji="1" lang="en-US" altLang="ja-JP" dirty="0"/>
              <a:t>Plot </a:t>
            </a:r>
            <a:r>
              <a:rPr kumimoji="1" lang="en-US" altLang="ja-JP" b="1" dirty="0">
                <a:latin typeface="Times New Roman" panose="02020603050405020304" pitchFamily="18" charset="0"/>
                <a:cs typeface="Times New Roman" panose="02020603050405020304" pitchFamily="18" charset="0"/>
              </a:rPr>
              <a:t>Y</a:t>
            </a:r>
            <a:r>
              <a:rPr kumimoji="1" lang="en-US" altLang="ja-JP" dirty="0"/>
              <a:t> in </a:t>
            </a:r>
            <a:r>
              <a:rPr lang="en-US" altLang="ja-JP" dirty="0"/>
              <a:t>a 2D space and select the temporal points of interest</a:t>
            </a:r>
            <a:endParaRPr kumimoji="1" lang="ja-JP" altLang="en-US"/>
          </a:p>
        </p:txBody>
      </p:sp>
    </p:spTree>
    <p:extLst>
      <p:ext uri="{BB962C8B-B14F-4D97-AF65-F5344CB8AC3E}">
        <p14:creationId xmlns:p14="http://schemas.microsoft.com/office/powerpoint/2010/main" val="42903075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28865</TotalTime>
  <Words>3833</Words>
  <Application>Microsoft Macintosh PowerPoint</Application>
  <PresentationFormat>ワイド画面</PresentationFormat>
  <Paragraphs>518</Paragraphs>
  <Slides>30</Slides>
  <Notes>29</Notes>
  <HiddenSlides>0</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30</vt:i4>
      </vt:variant>
    </vt:vector>
  </HeadingPairs>
  <TitlesOfParts>
    <vt:vector size="38" baseType="lpstr">
      <vt:lpstr>游ゴシック</vt:lpstr>
      <vt:lpstr>Apple Chancery</vt:lpstr>
      <vt:lpstr>Arial</vt:lpstr>
      <vt:lpstr>Calibri</vt:lpstr>
      <vt:lpstr>Cambria Math</vt:lpstr>
      <vt:lpstr>Times</vt:lpstr>
      <vt:lpstr>Times New Roman</vt:lpstr>
      <vt:lpstr>Office テーマ</vt:lpstr>
      <vt:lpstr>Tensor based Visual Analytics for Multidimensional Time-series Data</vt:lpstr>
      <vt:lpstr>Background</vt:lpstr>
      <vt:lpstr>Background</vt:lpstr>
      <vt:lpstr>Tensor Data Model</vt:lpstr>
      <vt:lpstr>Tensor based Visual Analytics</vt:lpstr>
      <vt:lpstr>Visual Analytics for HPC System Log Data</vt:lpstr>
      <vt:lpstr>Environmental Log Data</vt:lpstr>
      <vt:lpstr>Workflow</vt:lpstr>
      <vt:lpstr>Workflow</vt:lpstr>
      <vt:lpstr>Workflow</vt:lpstr>
      <vt:lpstr>Visual Analytic System</vt:lpstr>
      <vt:lpstr>PowerPoint プレゼンテーション</vt:lpstr>
      <vt:lpstr>Example of analysis</vt:lpstr>
      <vt:lpstr>Visual Analytics for Weather Ensemble Data</vt:lpstr>
      <vt:lpstr>Visual Analytics for Weather Ensemble Data</vt:lpstr>
      <vt:lpstr>Weather Ensemble Data</vt:lpstr>
      <vt:lpstr>Visual Analytic System</vt:lpstr>
      <vt:lpstr>Workflow</vt:lpstr>
      <vt:lpstr>Workflow</vt:lpstr>
      <vt:lpstr>Workflow</vt:lpstr>
      <vt:lpstr>Workflow</vt:lpstr>
      <vt:lpstr>Workflow</vt:lpstr>
      <vt:lpstr>Workflow</vt:lpstr>
      <vt:lpstr>Workflow</vt:lpstr>
      <vt:lpstr>PowerPoint プレゼンテーション</vt:lpstr>
      <vt:lpstr>Example of analysis</vt:lpstr>
      <vt:lpstr>Visual Analytic System</vt:lpstr>
      <vt:lpstr>Workflow</vt:lpstr>
      <vt:lpstr>PowerPoint プレゼンテーション</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Microsoft Office User</cp:lastModifiedBy>
  <cp:revision>940</cp:revision>
  <dcterms:created xsi:type="dcterms:W3CDTF">2021-07-14T05:09:14Z</dcterms:created>
  <dcterms:modified xsi:type="dcterms:W3CDTF">2022-06-28T05:19:05Z</dcterms:modified>
</cp:coreProperties>
</file>